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7" r:id="rId5"/>
    <p:sldId id="261" r:id="rId6"/>
    <p:sldId id="308" r:id="rId7"/>
    <p:sldId id="300" r:id="rId8"/>
    <p:sldId id="301" r:id="rId9"/>
    <p:sldId id="307" r:id="rId10"/>
    <p:sldId id="268" r:id="rId11"/>
    <p:sldId id="30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04308-F216-10D8-097E-72D547EB147E}" v="15" dt="2023-11-13T19:59:09.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pPr/>
              <a:t>11/14/2023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540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pPr/>
              <a:t>11/14/2023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739949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pPr/>
              <a:t>11/14/2023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823822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pPr/>
              <a:t>11/14/2023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6993853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pPr/>
              <a:t>11/14/2023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10717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pPr/>
              <a:t>11/14/2023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83055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pPr/>
              <a:t>11/14/2023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3495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pPr/>
              <a:t>11/14/2023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8125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pPr/>
              <a:t>11/14/2023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6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pPr/>
              <a:t>11/14/2023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319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pPr/>
              <a:t>11/14/2023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988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pPr/>
              <a:t>11/14/2023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967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pPr/>
              <a:t>11/14/2023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6981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pPr/>
              <a:t>11/14/2023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4012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pPr/>
              <a:t>11/14/2023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1395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pPr/>
              <a:t>11/14/2023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4175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CF1133-3259-4C45-BABA-5B62D9C6F78D}" type="datetimeFigureOut">
              <a:rPr lang="en-US" smtClean="0"/>
              <a:pPr/>
              <a:t>11/14/2023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79646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mailto:admin@spmillend.herts.sch.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32615" y="1828853"/>
            <a:ext cx="8736758" cy="2793272"/>
          </a:xfrm>
        </p:spPr>
        <p:txBody>
          <a:bodyPr>
            <a:normAutofit/>
          </a:bodyPr>
          <a:lstStyle/>
          <a:p>
            <a:pPr algn="l"/>
            <a:r>
              <a:rPr lang="en-US" dirty="0"/>
              <a:t/>
            </a:r>
            <a:br>
              <a:rPr lang="en-US" dirty="0"/>
            </a:br>
            <a:endParaRPr lang="en-US" dirty="0"/>
          </a:p>
        </p:txBody>
      </p:sp>
      <p:sp>
        <p:nvSpPr>
          <p:cNvPr id="3" name="Subtitle 2"/>
          <p:cNvSpPr>
            <a:spLocks noGrp="1"/>
          </p:cNvSpPr>
          <p:nvPr>
            <p:ph type="subTitle" idx="1"/>
          </p:nvPr>
        </p:nvSpPr>
        <p:spPr>
          <a:xfrm>
            <a:off x="1832615" y="901109"/>
            <a:ext cx="7693777" cy="1855487"/>
          </a:xfrm>
        </p:spPr>
        <p:txBody>
          <a:bodyPr>
            <a:noAutofit/>
          </a:bodyPr>
          <a:lstStyle/>
          <a:p>
            <a:pPr algn="ctr"/>
            <a:r>
              <a:rPr lang="en-US" sz="6000" b="1" dirty="0">
                <a:solidFill>
                  <a:srgbClr val="00B050"/>
                </a:solidFill>
                <a:latin typeface="+mn-lt"/>
                <a:ea typeface="Tahoma" pitchFamily="34" charset="0"/>
                <a:cs typeface="Calibri" panose="020F0502020204030204" pitchFamily="34" charset="0"/>
              </a:rPr>
              <a:t>St Peter’s </a:t>
            </a:r>
            <a:r>
              <a:rPr lang="en-US" sz="6000" b="1" dirty="0" err="1">
                <a:solidFill>
                  <a:srgbClr val="00B050"/>
                </a:solidFill>
                <a:latin typeface="+mn-lt"/>
                <a:ea typeface="Tahoma" pitchFamily="34" charset="0"/>
                <a:cs typeface="Calibri" panose="020F0502020204030204" pitchFamily="34" charset="0"/>
              </a:rPr>
              <a:t>CofE</a:t>
            </a:r>
            <a:r>
              <a:rPr lang="en-US" sz="6000" b="1" dirty="0">
                <a:solidFill>
                  <a:srgbClr val="00B050"/>
                </a:solidFill>
                <a:latin typeface="+mn-lt"/>
                <a:ea typeface="Tahoma" pitchFamily="34" charset="0"/>
                <a:cs typeface="Calibri" panose="020F0502020204030204" pitchFamily="34" charset="0"/>
              </a:rPr>
              <a:t> Primary School</a:t>
            </a:r>
          </a:p>
          <a:p>
            <a:pPr algn="ctr"/>
            <a:endParaRPr lang="en-US" sz="6000" b="1" dirty="0">
              <a:solidFill>
                <a:srgbClr val="00B050"/>
              </a:solidFill>
              <a:latin typeface="+mn-lt"/>
              <a:ea typeface="Tahoma" pitchFamily="34" charset="0"/>
              <a:cs typeface="Calibri" panose="020F0502020204030204" pitchFamily="34" charset="0"/>
            </a:endParaRPr>
          </a:p>
          <a:p>
            <a:pPr algn="ctr"/>
            <a:r>
              <a:rPr lang="en-US" sz="6000" b="1" dirty="0">
                <a:solidFill>
                  <a:srgbClr val="00B050"/>
                </a:solidFill>
                <a:latin typeface="+mn-lt"/>
                <a:ea typeface="Tahoma" pitchFamily="34" charset="0"/>
                <a:cs typeface="Calibri" panose="020F0502020204030204" pitchFamily="34" charset="0"/>
              </a:rPr>
              <a:t>Foundation Stage</a:t>
            </a:r>
          </a:p>
          <a:p>
            <a:pPr algn="ctr"/>
            <a:endParaRPr lang="en-US" sz="2000" dirty="0">
              <a:solidFill>
                <a:srgbClr val="00B050"/>
              </a:solidFill>
              <a:latin typeface="+mn-lt"/>
              <a:ea typeface="Tahoma" pitchFamily="34" charset="0"/>
              <a:cs typeface="Calibri" panose="020F0502020204030204" pitchFamily="34" charset="0"/>
            </a:endParaRPr>
          </a:p>
          <a:p>
            <a:pPr algn="ctr"/>
            <a:r>
              <a:rPr lang="en-US" sz="6000" dirty="0">
                <a:solidFill>
                  <a:srgbClr val="00B050"/>
                </a:solidFill>
                <a:latin typeface="+mn-lt"/>
                <a:ea typeface="Tahoma" pitchFamily="34" charset="0"/>
                <a:cs typeface="Calibri" panose="020F0502020204030204" pitchFamily="34" charset="0"/>
              </a:rPr>
              <a:t>Welcome</a:t>
            </a:r>
          </a:p>
          <a:p>
            <a:pPr algn="ctr"/>
            <a:endParaRPr lang="en-US" sz="3200" dirty="0">
              <a:latin typeface="Calibri" panose="020F0502020204030204" pitchFamily="34" charset="0"/>
              <a:ea typeface="Tahoma" pitchFamily="34" charset="0"/>
              <a:cs typeface="Calibri" panose="020F0502020204030204" pitchFamily="34" charset="0"/>
            </a:endParaRPr>
          </a:p>
          <a:p>
            <a:pPr algn="ctr"/>
            <a:endParaRPr lang="en-US" sz="3200" dirty="0">
              <a:latin typeface="Calibri" panose="020F0502020204030204" pitchFamily="34" charset="0"/>
              <a:ea typeface="Tahoma" pitchFamily="34" charset="0"/>
              <a:cs typeface="Calibri" panose="020F0502020204030204" pitchFamily="34" charset="0"/>
            </a:endParaRPr>
          </a:p>
          <a:p>
            <a:pPr algn="ctr"/>
            <a:endParaRPr lang="en-US" i="1" dirty="0">
              <a:latin typeface="Calibri" panose="020F0502020204030204" pitchFamily="34" charset="0"/>
              <a:ea typeface="Tahoma" pitchFamily="34" charset="0"/>
              <a:cs typeface="Calibri" panose="020F0502020204030204" pitchFamily="34" charset="0"/>
            </a:endParaRPr>
          </a:p>
          <a:p>
            <a:pPr algn="ctr"/>
            <a:endParaRPr lang="en-US" sz="3200" dirty="0">
              <a:latin typeface="Calibri" panose="020F0502020204030204" pitchFamily="34" charset="0"/>
              <a:ea typeface="Tahoma" pitchFamily="34" charset="0"/>
              <a:cs typeface="Calibri" panose="020F0502020204030204" pitchFamily="34" charset="0"/>
            </a:endParaRPr>
          </a:p>
        </p:txBody>
      </p:sp>
      <p:pic>
        <p:nvPicPr>
          <p:cNvPr id="10" name="Picture 9"/>
          <p:cNvPicPr>
            <a:picLocks noChangeAspect="1"/>
          </p:cNvPicPr>
          <p:nvPr/>
        </p:nvPicPr>
        <p:blipFill>
          <a:blip r:embed="rId4"/>
          <a:stretch>
            <a:fillRect/>
          </a:stretch>
        </p:blipFill>
        <p:spPr>
          <a:xfrm>
            <a:off x="896978" y="142623"/>
            <a:ext cx="1334493" cy="1686230"/>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62029" y="450581"/>
            <a:ext cx="609600" cy="609600"/>
          </a:xfrm>
          <a:prstGeom prst="rect">
            <a:avLst/>
          </a:prstGeom>
        </p:spPr>
      </p:pic>
    </p:spTree>
    <p:extLst>
      <p:ext uri="{BB962C8B-B14F-4D97-AF65-F5344CB8AC3E}">
        <p14:creationId xmlns:p14="http://schemas.microsoft.com/office/powerpoint/2010/main" val="7562567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3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a:solidFill>
                  <a:schemeClr val="tx1"/>
                </a:solidFill>
              </a:rPr>
              <a:t/>
            </a:r>
            <a:br>
              <a:rPr lang="en-GB" dirty="0">
                <a:solidFill>
                  <a:schemeClr val="tx1"/>
                </a:solidFill>
              </a:rPr>
            </a:br>
            <a:r>
              <a:rPr lang="en-US" dirty="0"/>
              <a:t/>
            </a:r>
            <a:br>
              <a:rPr lang="en-US" dirty="0"/>
            </a:br>
            <a:endParaRPr lang="en-US" dirty="0"/>
          </a:p>
        </p:txBody>
      </p:sp>
      <p:sp>
        <p:nvSpPr>
          <p:cNvPr id="3" name="Subtitle 2"/>
          <p:cNvSpPr>
            <a:spLocks noGrp="1"/>
          </p:cNvSpPr>
          <p:nvPr>
            <p:ph idx="1"/>
          </p:nvPr>
        </p:nvSpPr>
        <p:spPr>
          <a:xfrm>
            <a:off x="2339101" y="274639"/>
            <a:ext cx="8018556" cy="6108011"/>
          </a:xfrm>
        </p:spPr>
        <p:txBody>
          <a:bodyPr>
            <a:noAutofit/>
          </a:bodyPr>
          <a:lstStyle/>
          <a:p>
            <a:pPr marL="85549" indent="0">
              <a:buNone/>
            </a:pPr>
            <a:r>
              <a:rPr lang="en-US" sz="4014" b="1" dirty="0">
                <a:solidFill>
                  <a:srgbClr val="00B050"/>
                </a:solidFill>
                <a:latin typeface="Calibri" panose="020F0502020204030204" pitchFamily="34" charset="0"/>
                <a:ea typeface="Tahoma" pitchFamily="34" charset="0"/>
                <a:cs typeface="Calibri" panose="020F0502020204030204" pitchFamily="34" charset="0"/>
              </a:rPr>
              <a:t>Our Vision </a:t>
            </a:r>
          </a:p>
          <a:p>
            <a:pPr marL="85549" indent="0">
              <a:buNone/>
            </a:pPr>
            <a:endParaRPr lang="en-US" sz="1867" b="1" dirty="0">
              <a:latin typeface="Calibri" panose="020F0502020204030204" pitchFamily="34" charset="0"/>
              <a:ea typeface="Tahoma" pitchFamily="34" charset="0"/>
              <a:cs typeface="Calibri" panose="020F0502020204030204" pitchFamily="34" charset="0"/>
            </a:endParaRPr>
          </a:p>
          <a:p>
            <a:pPr fontAlgn="t"/>
            <a:r>
              <a:rPr lang="en-GB" dirty="0">
                <a:latin typeface="Calibri" panose="020F0502020204030204" pitchFamily="34" charset="0"/>
                <a:cs typeface="Calibri" panose="020F0502020204030204" pitchFamily="34" charset="0"/>
              </a:rPr>
              <a:t>Our school vision of all our children excelling has been chosen by all in our community. Through shared working we have identified, that our children should not only have access to an 'Outstanding' broad and balanced curriculum but interwoven are the teachings of God, Jesus and the bible. Through collaboration with our parents, staff, governors and children, we have identified what we wish for our futures. </a:t>
            </a:r>
          </a:p>
          <a:p>
            <a:pPr fontAlgn="t"/>
            <a:endParaRPr lang="en-GB" dirty="0">
              <a:latin typeface="Calibri" panose="020F0502020204030204" pitchFamily="34" charset="0"/>
              <a:cs typeface="Calibri" panose="020F0502020204030204" pitchFamily="34" charset="0"/>
            </a:endParaRPr>
          </a:p>
          <a:p>
            <a:pPr fontAlgn="t"/>
            <a:r>
              <a:rPr lang="en-GB" i="1" dirty="0">
                <a:latin typeface="Calibri" panose="020F0502020204030204" pitchFamily="34" charset="0"/>
                <a:cs typeface="Calibri" panose="020F0502020204030204" pitchFamily="34" charset="0"/>
              </a:rPr>
              <a:t>At St. Peter’s, we have a rich curriculum, that is rooted in a wholesome Christian ethos, that inspires and motivates children to achieve their individual successes that will prepare them for a love of life-long learning</a:t>
            </a:r>
            <a:endParaRPr lang="en-GB" dirty="0">
              <a:latin typeface="Calibri" panose="020F0502020204030204" pitchFamily="34" charset="0"/>
              <a:cs typeface="Calibri" panose="020F0502020204030204" pitchFamily="34" charset="0"/>
            </a:endParaRPr>
          </a:p>
          <a:p>
            <a:pPr marL="0" indent="0" fontAlgn="t">
              <a:buNone/>
            </a:pPr>
            <a:r>
              <a:rPr lang="en-GB" dirty="0">
                <a:latin typeface="Calibri" panose="020F0502020204030204" pitchFamily="34" charset="0"/>
                <a:cs typeface="Calibri" panose="020F0502020204030204" pitchFamily="34" charset="0"/>
              </a:rPr>
              <a:t> </a:t>
            </a:r>
          </a:p>
          <a:p>
            <a:pPr fontAlgn="t"/>
            <a:r>
              <a:rPr lang="en-GB" i="1" dirty="0">
                <a:latin typeface="Calibri" panose="020F0502020204030204" pitchFamily="34" charset="0"/>
                <a:cs typeface="Calibri" panose="020F0502020204030204" pitchFamily="34" charset="0"/>
              </a:rPr>
              <a:t>This is distilled into our shortened version of, </a:t>
            </a:r>
          </a:p>
          <a:p>
            <a:pPr marL="0" indent="0" fontAlgn="t">
              <a:buNone/>
            </a:pPr>
            <a:r>
              <a:rPr lang="en-GB" sz="2000" b="1" i="1" dirty="0">
                <a:latin typeface="Calibri" panose="020F0502020204030204" pitchFamily="34" charset="0"/>
                <a:cs typeface="Calibri" panose="020F0502020204030204" pitchFamily="34" charset="0"/>
              </a:rPr>
              <a:t>                   ‘One Family, Aiming High, Learning Together with God’</a:t>
            </a:r>
            <a:endParaRPr lang="en-GB" sz="2000" b="1" dirty="0">
              <a:latin typeface="Calibri" panose="020F0502020204030204" pitchFamily="34" charset="0"/>
              <a:cs typeface="Calibri" panose="020F0502020204030204" pitchFamily="34" charset="0"/>
            </a:endParaRPr>
          </a:p>
          <a:p>
            <a:pPr algn="ctr"/>
            <a:endParaRPr lang="en-US" b="1" dirty="0">
              <a:latin typeface="Tahoma" pitchFamily="34" charset="0"/>
              <a:ea typeface="Tahoma" pitchFamily="34" charset="0"/>
              <a:cs typeface="Tahoma" pitchFamily="34" charset="0"/>
            </a:endParaRPr>
          </a:p>
          <a:p>
            <a:pPr algn="ctr"/>
            <a:endParaRPr lang="en-US" b="1" dirty="0">
              <a:latin typeface="Tahoma" pitchFamily="34" charset="0"/>
              <a:ea typeface="Tahoma" pitchFamily="34" charset="0"/>
              <a:cs typeface="Tahoma" pitchFamily="34" charset="0"/>
            </a:endParaRPr>
          </a:p>
          <a:p>
            <a:pPr algn="ctr"/>
            <a:endParaRPr lang="en-US" b="1"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4"/>
          <a:stretch>
            <a:fillRect/>
          </a:stretch>
        </p:blipFill>
        <p:spPr>
          <a:xfrm>
            <a:off x="580630" y="274639"/>
            <a:ext cx="1099689" cy="1389835"/>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01836" y="609600"/>
            <a:ext cx="609600" cy="609600"/>
          </a:xfrm>
          <a:prstGeom prst="rect">
            <a:avLst/>
          </a:prstGeom>
        </p:spPr>
      </p:pic>
    </p:spTree>
    <p:extLst>
      <p:ext uri="{BB962C8B-B14F-4D97-AF65-F5344CB8AC3E}">
        <p14:creationId xmlns:p14="http://schemas.microsoft.com/office/powerpoint/2010/main" val="15285340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9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a:solidFill>
                  <a:schemeClr val="tx1"/>
                </a:solidFill>
              </a:rPr>
              <a:t/>
            </a:r>
            <a:br>
              <a:rPr lang="en-GB" dirty="0">
                <a:solidFill>
                  <a:schemeClr val="tx1"/>
                </a:solidFill>
              </a:rPr>
            </a:br>
            <a:r>
              <a:rPr lang="en-US" dirty="0"/>
              <a:t/>
            </a:r>
            <a:br>
              <a:rPr lang="en-US" dirty="0"/>
            </a:br>
            <a:endParaRPr lang="en-US" dirty="0"/>
          </a:p>
        </p:txBody>
      </p:sp>
      <p:sp>
        <p:nvSpPr>
          <p:cNvPr id="3" name="Subtitle 2"/>
          <p:cNvSpPr>
            <a:spLocks noGrp="1"/>
          </p:cNvSpPr>
          <p:nvPr>
            <p:ph idx="1"/>
          </p:nvPr>
        </p:nvSpPr>
        <p:spPr>
          <a:xfrm>
            <a:off x="2339101" y="274639"/>
            <a:ext cx="8018556" cy="6108011"/>
          </a:xfrm>
        </p:spPr>
        <p:txBody>
          <a:bodyPr>
            <a:noAutofit/>
          </a:bodyPr>
          <a:lstStyle/>
          <a:p>
            <a:pPr marL="85549" indent="0">
              <a:buNone/>
            </a:pPr>
            <a:r>
              <a:rPr lang="en-US" sz="4014" b="1" dirty="0">
                <a:solidFill>
                  <a:srgbClr val="00B050"/>
                </a:solidFill>
                <a:latin typeface="Calibri" panose="020F0502020204030204" pitchFamily="34" charset="0"/>
                <a:ea typeface="Tahoma" pitchFamily="34" charset="0"/>
                <a:cs typeface="Calibri" panose="020F0502020204030204" pitchFamily="34" charset="0"/>
              </a:rPr>
              <a:t>Early Years Foundation Stage at </a:t>
            </a:r>
          </a:p>
          <a:p>
            <a:pPr marL="85549" indent="0">
              <a:buNone/>
            </a:pPr>
            <a:r>
              <a:rPr lang="en-US" sz="4014" b="1" dirty="0">
                <a:solidFill>
                  <a:srgbClr val="00B050"/>
                </a:solidFill>
                <a:latin typeface="Calibri" panose="020F0502020204030204" pitchFamily="34" charset="0"/>
                <a:ea typeface="Tahoma" pitchFamily="34" charset="0"/>
                <a:cs typeface="Calibri" panose="020F0502020204030204" pitchFamily="34" charset="0"/>
              </a:rPr>
              <a:t>St Peter’s School</a:t>
            </a:r>
          </a:p>
          <a:p>
            <a:pPr marL="85549" indent="0">
              <a:buNone/>
            </a:pPr>
            <a:endParaRPr lang="en-US" sz="1867" b="1" dirty="0">
              <a:latin typeface="Calibri" panose="020F0502020204030204" pitchFamily="34" charset="0"/>
              <a:ea typeface="Tahoma" pitchFamily="34" charset="0"/>
              <a:cs typeface="Calibri" panose="020F0502020204030204" pitchFamily="34" charset="0"/>
            </a:endParaRPr>
          </a:p>
          <a:p>
            <a:r>
              <a:rPr lang="en-GB" sz="2240" dirty="0">
                <a:latin typeface="Calibri" panose="020F0502020204030204" pitchFamily="34" charset="0"/>
                <a:cs typeface="Calibri" panose="020F0502020204030204" pitchFamily="34" charset="0"/>
              </a:rPr>
              <a:t>At St Peter’s we want your children to be confident and happy learners, who are resourceful, curious and keen.</a:t>
            </a:r>
          </a:p>
          <a:p>
            <a:r>
              <a:rPr lang="en-GB" sz="2240" dirty="0">
                <a:latin typeface="Calibri" panose="020F0502020204030204" pitchFamily="34" charset="0"/>
                <a:cs typeface="Calibri" panose="020F0502020204030204" pitchFamily="34" charset="0"/>
              </a:rPr>
              <a:t>We endeavour to foster positive attitudes to learning and high levels of engagement.</a:t>
            </a:r>
            <a:endParaRPr lang="en-GB" sz="1680" dirty="0">
              <a:latin typeface="Calibri" panose="020F0502020204030204" pitchFamily="34" charset="0"/>
              <a:cs typeface="Calibri" panose="020F0502020204030204" pitchFamily="34" charset="0"/>
            </a:endParaRPr>
          </a:p>
          <a:p>
            <a:pPr marL="85549" indent="0">
              <a:buNone/>
            </a:pPr>
            <a:endParaRPr lang="en-GB" sz="2240" dirty="0">
              <a:latin typeface="Calibri" panose="020F0502020204030204" pitchFamily="34" charset="0"/>
              <a:cs typeface="Calibri" panose="020F0502020204030204" pitchFamily="34" charset="0"/>
            </a:endParaRPr>
          </a:p>
          <a:p>
            <a:pPr marL="85549" indent="0">
              <a:buNone/>
            </a:pPr>
            <a:r>
              <a:rPr lang="en-GB" b="1" dirty="0">
                <a:solidFill>
                  <a:srgbClr val="00B050"/>
                </a:solidFill>
                <a:latin typeface="Calibri" panose="020F0502020204030204" pitchFamily="34" charset="0"/>
                <a:ea typeface="Tahoma" pitchFamily="34" charset="0"/>
                <a:cs typeface="Calibri" panose="020F0502020204030204" pitchFamily="34" charset="0"/>
              </a:rPr>
              <a:t>How do children learn best?</a:t>
            </a:r>
          </a:p>
          <a:p>
            <a:pPr marL="85549" indent="0">
              <a:buNone/>
            </a:pPr>
            <a:endParaRPr lang="en-GB" sz="1120" b="1" dirty="0">
              <a:latin typeface="Calibri" panose="020F0502020204030204" pitchFamily="34" charset="0"/>
              <a:ea typeface="Tahoma" pitchFamily="34" charset="0"/>
              <a:cs typeface="Calibri" panose="020F0502020204030204" pitchFamily="34" charset="0"/>
            </a:endParaRPr>
          </a:p>
          <a:p>
            <a:r>
              <a:rPr lang="en-US" sz="2240" dirty="0">
                <a:latin typeface="Calibri" panose="020F0502020204030204" pitchFamily="34" charset="0"/>
                <a:ea typeface="Tahoma" pitchFamily="34" charset="0"/>
                <a:cs typeface="Calibri" panose="020F0502020204030204" pitchFamily="34" charset="0"/>
              </a:rPr>
              <a:t>Playing and exploring</a:t>
            </a:r>
          </a:p>
          <a:p>
            <a:r>
              <a:rPr lang="en-US" sz="2240" dirty="0">
                <a:latin typeface="Calibri" panose="020F0502020204030204" pitchFamily="34" charset="0"/>
                <a:ea typeface="Tahoma" pitchFamily="34" charset="0"/>
                <a:cs typeface="Calibri" panose="020F0502020204030204" pitchFamily="34" charset="0"/>
              </a:rPr>
              <a:t>Being active and motivated</a:t>
            </a:r>
          </a:p>
          <a:p>
            <a:r>
              <a:rPr lang="en-US" sz="2240" dirty="0">
                <a:latin typeface="Calibri" panose="020F0502020204030204" pitchFamily="34" charset="0"/>
                <a:ea typeface="Tahoma" pitchFamily="34" charset="0"/>
                <a:cs typeface="Calibri" panose="020F0502020204030204" pitchFamily="34" charset="0"/>
              </a:rPr>
              <a:t>Thinking and being creative</a:t>
            </a:r>
          </a:p>
          <a:p>
            <a:pPr algn="ctr"/>
            <a:endParaRPr lang="en-US" b="1" dirty="0">
              <a:latin typeface="Tahoma" pitchFamily="34" charset="0"/>
              <a:ea typeface="Tahoma" pitchFamily="34" charset="0"/>
              <a:cs typeface="Tahoma" pitchFamily="34" charset="0"/>
            </a:endParaRPr>
          </a:p>
          <a:p>
            <a:pPr algn="ctr"/>
            <a:endParaRPr lang="en-US" b="1" dirty="0">
              <a:latin typeface="Tahoma" pitchFamily="34" charset="0"/>
              <a:ea typeface="Tahoma" pitchFamily="34" charset="0"/>
              <a:cs typeface="Tahoma" pitchFamily="34" charset="0"/>
            </a:endParaRPr>
          </a:p>
          <a:p>
            <a:pPr algn="ctr"/>
            <a:endParaRPr lang="en-US" b="1" dirty="0">
              <a:latin typeface="Tahoma" pitchFamily="34" charset="0"/>
              <a:ea typeface="Tahoma" pitchFamily="34" charset="0"/>
              <a:cs typeface="Tahoma" pitchFamily="34" charset="0"/>
            </a:endParaRPr>
          </a:p>
        </p:txBody>
      </p:sp>
      <p:pic>
        <p:nvPicPr>
          <p:cNvPr id="5" name="Picture 4"/>
          <p:cNvPicPr>
            <a:picLocks noChangeAspect="1"/>
          </p:cNvPicPr>
          <p:nvPr/>
        </p:nvPicPr>
        <p:blipFill>
          <a:blip r:embed="rId4"/>
          <a:stretch>
            <a:fillRect/>
          </a:stretch>
        </p:blipFill>
        <p:spPr>
          <a:xfrm>
            <a:off x="580630" y="274639"/>
            <a:ext cx="1099689" cy="1389835"/>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01836" y="475129"/>
            <a:ext cx="609600" cy="609600"/>
          </a:xfrm>
          <a:prstGeom prst="rect">
            <a:avLst/>
          </a:prstGeom>
        </p:spPr>
      </p:pic>
    </p:spTree>
    <p:extLst>
      <p:ext uri="{BB962C8B-B14F-4D97-AF65-F5344CB8AC3E}">
        <p14:creationId xmlns:p14="http://schemas.microsoft.com/office/powerpoint/2010/main" val="14641446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55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
            </a:r>
            <a:br>
              <a:rPr lang="en-US" dirty="0"/>
            </a:br>
            <a:endParaRPr lang="en-US" dirty="0"/>
          </a:p>
        </p:txBody>
      </p:sp>
      <p:sp>
        <p:nvSpPr>
          <p:cNvPr id="3" name="Subtitle 2"/>
          <p:cNvSpPr>
            <a:spLocks noGrp="1"/>
          </p:cNvSpPr>
          <p:nvPr>
            <p:ph idx="1"/>
          </p:nvPr>
        </p:nvSpPr>
        <p:spPr>
          <a:xfrm>
            <a:off x="2384618" y="172606"/>
            <a:ext cx="7887223" cy="4660981"/>
          </a:xfrm>
        </p:spPr>
        <p:txBody>
          <a:bodyPr>
            <a:noAutofit/>
          </a:bodyPr>
          <a:lstStyle/>
          <a:p>
            <a:pPr marL="85549" indent="0">
              <a:buNone/>
            </a:pPr>
            <a:r>
              <a:rPr lang="en-US" sz="4014" b="1" dirty="0">
                <a:solidFill>
                  <a:srgbClr val="00B050"/>
                </a:solidFill>
                <a:latin typeface="Calibri" panose="020F0502020204030204" pitchFamily="34" charset="0"/>
                <a:ea typeface="Tahoma" pitchFamily="34" charset="0"/>
                <a:cs typeface="Calibri" panose="020F0502020204030204" pitchFamily="34" charset="0"/>
              </a:rPr>
              <a:t>Early Years Curriculum</a:t>
            </a:r>
            <a:endParaRPr lang="en-US" sz="1867" dirty="0">
              <a:latin typeface="Calibri" panose="020F0502020204030204" pitchFamily="34" charset="0"/>
              <a:ea typeface="Tahoma" pitchFamily="34" charset="0"/>
              <a:cs typeface="Calibri" panose="020F0502020204030204" pitchFamily="34" charset="0"/>
            </a:endParaRPr>
          </a:p>
          <a:p>
            <a:r>
              <a:rPr lang="en-GB" sz="1867" dirty="0">
                <a:latin typeface="Calibri" panose="020F0502020204030204" pitchFamily="34" charset="0"/>
                <a:cs typeface="Calibri" panose="020F0502020204030204" pitchFamily="34" charset="0"/>
              </a:rPr>
              <a:t>Play is essential for children’s learning and development.</a:t>
            </a:r>
          </a:p>
          <a:p>
            <a:r>
              <a:rPr lang="en-US" sz="1867" dirty="0">
                <a:latin typeface="Calibri" panose="020F0502020204030204" pitchFamily="34" charset="0"/>
                <a:cs typeface="Calibri" panose="020F0502020204030204" pitchFamily="34" charset="0"/>
              </a:rPr>
              <a:t>We scaffold and support the children’s learning through their interests and curiosity.</a:t>
            </a:r>
          </a:p>
          <a:p>
            <a:r>
              <a:rPr lang="en-GB" sz="1867" dirty="0">
                <a:latin typeface="Calibri" panose="020F0502020204030204" pitchFamily="34" charset="0"/>
                <a:cs typeface="Calibri" panose="020F0502020204030204" pitchFamily="34" charset="0"/>
              </a:rPr>
              <a:t>Children will also spend time on guided activities with their teachers</a:t>
            </a:r>
            <a:r>
              <a:rPr lang="en-GB" sz="2053" dirty="0">
                <a:latin typeface="Calibri" panose="020F0502020204030204" pitchFamily="34" charset="0"/>
                <a:cs typeface="Calibri" panose="020F0502020204030204" pitchFamily="34" charset="0"/>
              </a:rPr>
              <a:t>.</a:t>
            </a:r>
            <a:endParaRPr lang="en-US" sz="1680" dirty="0">
              <a:latin typeface="Calibri" panose="020F0502020204030204" pitchFamily="34" charset="0"/>
              <a:cs typeface="Calibri" panose="020F0502020204030204" pitchFamily="34" charset="0"/>
            </a:endParaRPr>
          </a:p>
          <a:p>
            <a:pPr marL="85549" indent="0">
              <a:buNone/>
            </a:pPr>
            <a:r>
              <a:rPr lang="en-US" sz="2240" b="1" dirty="0">
                <a:solidFill>
                  <a:srgbClr val="00B050"/>
                </a:solidFill>
                <a:latin typeface="Calibri" panose="020F0502020204030204" pitchFamily="34" charset="0"/>
                <a:cs typeface="Calibri" panose="020F0502020204030204" pitchFamily="34" charset="0"/>
              </a:rPr>
              <a:t>Our Curriculum is……</a:t>
            </a:r>
            <a:endParaRPr lang="en-US" sz="2240" b="1" dirty="0">
              <a:latin typeface="Calibri" panose="020F0502020204030204" pitchFamily="34" charset="0"/>
              <a:cs typeface="Calibri" panose="020F0502020204030204" pitchFamily="34" charset="0"/>
            </a:endParaRPr>
          </a:p>
          <a:p>
            <a:r>
              <a:rPr lang="en-GB" sz="1867" dirty="0">
                <a:latin typeface="Calibri" panose="020F0502020204030204" pitchFamily="34" charset="0"/>
                <a:cs typeface="Calibri" panose="020F0502020204030204" pitchFamily="34" charset="0"/>
              </a:rPr>
              <a:t>Balanced and inspiring </a:t>
            </a:r>
          </a:p>
          <a:p>
            <a:r>
              <a:rPr lang="en-GB" sz="1867" dirty="0">
                <a:latin typeface="Calibri" panose="020F0502020204030204" pitchFamily="34" charset="0"/>
                <a:cs typeface="Calibri" panose="020F0502020204030204" pitchFamily="34" charset="0"/>
              </a:rPr>
              <a:t>Hands on and child led</a:t>
            </a:r>
          </a:p>
          <a:p>
            <a:r>
              <a:rPr lang="en-GB" sz="1867" dirty="0">
                <a:latin typeface="Calibri" panose="020F0502020204030204" pitchFamily="34" charset="0"/>
                <a:cs typeface="Calibri" panose="020F0502020204030204" pitchFamily="34" charset="0"/>
              </a:rPr>
              <a:t>Play based</a:t>
            </a:r>
          </a:p>
          <a:p>
            <a:r>
              <a:rPr lang="en-GB" sz="1867" dirty="0">
                <a:latin typeface="Calibri" panose="020F0502020204030204" pitchFamily="34" charset="0"/>
                <a:cs typeface="Calibri" panose="020F0502020204030204" pitchFamily="34" charset="0"/>
              </a:rPr>
              <a:t>Challenging and purposeful</a:t>
            </a:r>
          </a:p>
          <a:p>
            <a:pPr marL="85549" indent="0">
              <a:buNone/>
            </a:pPr>
            <a:r>
              <a:rPr lang="en-GB" sz="2240" b="1" dirty="0">
                <a:solidFill>
                  <a:srgbClr val="00B050"/>
                </a:solidFill>
                <a:latin typeface="Calibri" panose="020F0502020204030204" pitchFamily="34" charset="0"/>
                <a:cs typeface="Calibri" panose="020F0502020204030204" pitchFamily="34" charset="0"/>
              </a:rPr>
              <a:t>We achieve this through…..</a:t>
            </a:r>
          </a:p>
          <a:p>
            <a:r>
              <a:rPr lang="en-GB" sz="1867" dirty="0">
                <a:latin typeface="Calibri" panose="020F0502020204030204" pitchFamily="34" charset="0"/>
                <a:cs typeface="Calibri" panose="020F0502020204030204" pitchFamily="34" charset="0"/>
              </a:rPr>
              <a:t>Planning in the moment</a:t>
            </a:r>
          </a:p>
          <a:p>
            <a:r>
              <a:rPr lang="en-GB" sz="1867" dirty="0">
                <a:latin typeface="Calibri" panose="020F0502020204030204" pitchFamily="34" charset="0"/>
                <a:cs typeface="Calibri" panose="020F0502020204030204" pitchFamily="34" charset="0"/>
              </a:rPr>
              <a:t>High quality resources </a:t>
            </a:r>
          </a:p>
          <a:p>
            <a:r>
              <a:rPr lang="en-GB" sz="1867" dirty="0">
                <a:latin typeface="Calibri" panose="020F0502020204030204" pitchFamily="34" charset="0"/>
                <a:cs typeface="Calibri" panose="020F0502020204030204" pitchFamily="34" charset="0"/>
              </a:rPr>
              <a:t>Half termly topics</a:t>
            </a:r>
          </a:p>
          <a:p>
            <a:r>
              <a:rPr lang="en-GB" sz="1867" dirty="0">
                <a:latin typeface="Calibri" panose="020F0502020204030204" pitchFamily="34" charset="0"/>
                <a:cs typeface="Calibri" panose="020F0502020204030204" pitchFamily="34" charset="0"/>
              </a:rPr>
              <a:t>Teacher led carpet sessions</a:t>
            </a:r>
          </a:p>
          <a:p>
            <a:pPr marL="85549" indent="0">
              <a:buNone/>
            </a:pPr>
            <a:endParaRPr lang="en-US" sz="1867" dirty="0">
              <a:latin typeface="Calibri" panose="020F0502020204030204" pitchFamily="34" charset="0"/>
              <a:cs typeface="Calibri" panose="020F0502020204030204" pitchFamily="34" charset="0"/>
            </a:endParaRPr>
          </a:p>
          <a:p>
            <a:endParaRPr lang="en-US" sz="2987" dirty="0">
              <a:latin typeface="Tahoma" pitchFamily="34" charset="0"/>
              <a:ea typeface="Tahoma" pitchFamily="34" charset="0"/>
              <a:cs typeface="Tahoma" pitchFamily="34" charset="0"/>
            </a:endParaRPr>
          </a:p>
        </p:txBody>
      </p:sp>
      <p:pic>
        <p:nvPicPr>
          <p:cNvPr id="12" name="Picture 11"/>
          <p:cNvPicPr>
            <a:picLocks noChangeAspect="1"/>
          </p:cNvPicPr>
          <p:nvPr/>
        </p:nvPicPr>
        <p:blipFill>
          <a:blip r:embed="rId4"/>
          <a:stretch>
            <a:fillRect/>
          </a:stretch>
        </p:blipFill>
        <p:spPr>
          <a:xfrm>
            <a:off x="580630" y="274639"/>
            <a:ext cx="1099689" cy="1389835"/>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71841" y="502023"/>
            <a:ext cx="609600" cy="609600"/>
          </a:xfrm>
          <a:prstGeom prst="rect">
            <a:avLst/>
          </a:prstGeom>
        </p:spPr>
      </p:pic>
    </p:spTree>
    <p:extLst>
      <p:ext uri="{BB962C8B-B14F-4D97-AF65-F5344CB8AC3E}">
        <p14:creationId xmlns:p14="http://schemas.microsoft.com/office/powerpoint/2010/main" val="31614596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10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
            </a:r>
            <a:br>
              <a:rPr lang="en-US" dirty="0"/>
            </a:br>
            <a:endParaRPr lang="en-US" dirty="0"/>
          </a:p>
        </p:txBody>
      </p:sp>
      <p:sp>
        <p:nvSpPr>
          <p:cNvPr id="3" name="Subtitle 2"/>
          <p:cNvSpPr>
            <a:spLocks noGrp="1"/>
          </p:cNvSpPr>
          <p:nvPr>
            <p:ph idx="1"/>
          </p:nvPr>
        </p:nvSpPr>
        <p:spPr>
          <a:xfrm>
            <a:off x="2329510" y="308585"/>
            <a:ext cx="8018556" cy="4800600"/>
          </a:xfrm>
        </p:spPr>
        <p:txBody>
          <a:bodyPr>
            <a:noAutofit/>
          </a:bodyPr>
          <a:lstStyle/>
          <a:p>
            <a:pPr marL="85549" indent="0">
              <a:buNone/>
            </a:pPr>
            <a:r>
              <a:rPr lang="en-US" sz="4014" b="1" dirty="0">
                <a:solidFill>
                  <a:srgbClr val="00B050"/>
                </a:solidFill>
                <a:latin typeface="Calibri" panose="020F0502020204030204" pitchFamily="34" charset="0"/>
                <a:ea typeface="Tahoma" pitchFamily="34" charset="0"/>
                <a:cs typeface="Calibri" panose="020F0502020204030204" pitchFamily="34" charset="0"/>
              </a:rPr>
              <a:t>Curriculum</a:t>
            </a:r>
            <a:endParaRPr lang="en-US" sz="1867" b="1" dirty="0">
              <a:solidFill>
                <a:srgbClr val="00B050"/>
              </a:solidFill>
              <a:latin typeface="Calibri" panose="020F0502020204030204" pitchFamily="34" charset="0"/>
              <a:ea typeface="Tahoma" pitchFamily="34" charset="0"/>
              <a:cs typeface="Calibri" panose="020F0502020204030204" pitchFamily="34" charset="0"/>
            </a:endParaRPr>
          </a:p>
          <a:p>
            <a:pPr marL="0" indent="0">
              <a:buNone/>
            </a:pPr>
            <a:r>
              <a:rPr lang="en-US" sz="2240" dirty="0">
                <a:latin typeface="Calibri" panose="020F0502020204030204" pitchFamily="34" charset="0"/>
                <a:ea typeface="Tahoma" pitchFamily="34" charset="0"/>
                <a:cs typeface="Calibri" panose="020F0502020204030204" pitchFamily="34" charset="0"/>
              </a:rPr>
              <a:t>Informs our planning so we can provide the best and most enriching provision for your child.</a:t>
            </a:r>
          </a:p>
          <a:p>
            <a:r>
              <a:rPr lang="en-US" sz="2240" dirty="0">
                <a:latin typeface="Calibri" panose="020F0502020204030204" pitchFamily="34" charset="0"/>
                <a:ea typeface="Tahoma" pitchFamily="34" charset="0"/>
                <a:cs typeface="Calibri" panose="020F0502020204030204" pitchFamily="34" charset="0"/>
              </a:rPr>
              <a:t>Clear progression in skills needed across all areas of development.</a:t>
            </a:r>
          </a:p>
          <a:p>
            <a:pPr marL="85549" indent="0">
              <a:buNone/>
            </a:pPr>
            <a:r>
              <a:rPr lang="en-US" sz="2614" b="1" dirty="0">
                <a:latin typeface="Calibri" panose="020F0502020204030204" pitchFamily="34" charset="0"/>
                <a:ea typeface="Tahoma" pitchFamily="34" charset="0"/>
                <a:cs typeface="Calibri" panose="020F0502020204030204" pitchFamily="34" charset="0"/>
              </a:rPr>
              <a:t>	</a:t>
            </a:r>
            <a:r>
              <a:rPr lang="en-US" sz="1867" b="1" dirty="0">
                <a:latin typeface="Calibri" panose="020F0502020204030204" pitchFamily="34" charset="0"/>
                <a:ea typeface="Tahoma" pitchFamily="34" charset="0"/>
                <a:cs typeface="Calibri" panose="020F0502020204030204" pitchFamily="34" charset="0"/>
              </a:rPr>
              <a:t>Prime Areas: </a:t>
            </a:r>
            <a:r>
              <a:rPr lang="en-US" sz="1867" dirty="0">
                <a:latin typeface="Calibri" panose="020F0502020204030204" pitchFamily="34" charset="0"/>
                <a:ea typeface="Tahoma" pitchFamily="34" charset="0"/>
                <a:cs typeface="Calibri" panose="020F0502020204030204" pitchFamily="34" charset="0"/>
              </a:rPr>
              <a:t>Physical Development; Personal, Social &amp; Emotional 	Development; Communication &amp; Language Development</a:t>
            </a:r>
          </a:p>
          <a:p>
            <a:pPr marL="85549" indent="0">
              <a:buNone/>
            </a:pPr>
            <a:r>
              <a:rPr lang="en-US" sz="2614" dirty="0">
                <a:latin typeface="Calibri" panose="020F0502020204030204" pitchFamily="34" charset="0"/>
                <a:ea typeface="Tahoma" pitchFamily="34" charset="0"/>
                <a:cs typeface="Calibri" panose="020F0502020204030204" pitchFamily="34" charset="0"/>
              </a:rPr>
              <a:t>	</a:t>
            </a:r>
            <a:r>
              <a:rPr lang="en-US" sz="1867" b="1" dirty="0">
                <a:latin typeface="Calibri" panose="020F0502020204030204" pitchFamily="34" charset="0"/>
                <a:ea typeface="Tahoma" pitchFamily="34" charset="0"/>
                <a:cs typeface="Calibri" panose="020F0502020204030204" pitchFamily="34" charset="0"/>
              </a:rPr>
              <a:t>Specific Areas: </a:t>
            </a:r>
            <a:r>
              <a:rPr lang="en-US" sz="1867" dirty="0">
                <a:latin typeface="Calibri" panose="020F0502020204030204" pitchFamily="34" charset="0"/>
                <a:ea typeface="Tahoma" pitchFamily="34" charset="0"/>
                <a:cs typeface="Calibri" panose="020F0502020204030204" pitchFamily="34" charset="0"/>
              </a:rPr>
              <a:t>Mathematics; Literacy; Expressive Arts &amp; Design and 	Understanding the World</a:t>
            </a:r>
          </a:p>
          <a:p>
            <a:pPr marL="85549" indent="0">
              <a:buNone/>
            </a:pPr>
            <a:endParaRPr lang="en-US" sz="1867" dirty="0">
              <a:latin typeface="Calibri" panose="020F0502020204030204" pitchFamily="34" charset="0"/>
              <a:ea typeface="Tahoma" pitchFamily="34" charset="0"/>
              <a:cs typeface="Calibri" panose="020F0502020204030204" pitchFamily="34" charset="0"/>
            </a:endParaRPr>
          </a:p>
          <a:p>
            <a:r>
              <a:rPr lang="en-US" sz="2240" dirty="0">
                <a:latin typeface="Calibri" panose="020F0502020204030204" pitchFamily="34" charset="0"/>
                <a:ea typeface="Tahoma" pitchFamily="34" charset="0"/>
                <a:cs typeface="Calibri" panose="020F0502020204030204" pitchFamily="34" charset="0"/>
              </a:rPr>
              <a:t>Ensures all children are catered for appropriately regardless of their starting point.</a:t>
            </a:r>
          </a:p>
          <a:p>
            <a:r>
              <a:rPr lang="en-US" sz="2240" dirty="0">
                <a:latin typeface="Calibri" panose="020F0502020204030204" pitchFamily="34" charset="0"/>
                <a:ea typeface="Tahoma" pitchFamily="34" charset="0"/>
                <a:cs typeface="Calibri" panose="020F0502020204030204" pitchFamily="34" charset="0"/>
              </a:rPr>
              <a:t>We have the highest expectations for the progress and  development of all children.</a:t>
            </a:r>
          </a:p>
          <a:p>
            <a:pPr marL="85549" indent="0">
              <a:buNone/>
            </a:pPr>
            <a:endParaRPr lang="en-US" sz="2987" dirty="0">
              <a:latin typeface="Tahoma" pitchFamily="34" charset="0"/>
              <a:ea typeface="Tahoma" pitchFamily="34" charset="0"/>
              <a:cs typeface="Tahoma" pitchFamily="34" charset="0"/>
            </a:endParaRPr>
          </a:p>
          <a:p>
            <a:endParaRPr lang="en-US" sz="2987" dirty="0">
              <a:latin typeface="Tahoma" pitchFamily="34" charset="0"/>
              <a:ea typeface="Tahoma" pitchFamily="34" charset="0"/>
              <a:cs typeface="Tahoma" pitchFamily="34" charset="0"/>
            </a:endParaRPr>
          </a:p>
          <a:p>
            <a:endParaRPr lang="en-US" sz="2987" dirty="0">
              <a:latin typeface="Tahoma" pitchFamily="34" charset="0"/>
              <a:ea typeface="Tahoma" pitchFamily="34" charset="0"/>
              <a:cs typeface="Tahoma" pitchFamily="34" charset="0"/>
            </a:endParaRPr>
          </a:p>
          <a:p>
            <a:endParaRPr lang="en-US" sz="2987" dirty="0">
              <a:latin typeface="Tahoma" pitchFamily="34" charset="0"/>
              <a:ea typeface="Tahoma" pitchFamily="34" charset="0"/>
              <a:cs typeface="Tahoma" pitchFamily="34" charset="0"/>
            </a:endParaRPr>
          </a:p>
        </p:txBody>
      </p:sp>
      <p:pic>
        <p:nvPicPr>
          <p:cNvPr id="9" name="Picture 8"/>
          <p:cNvPicPr>
            <a:picLocks noChangeAspect="1"/>
          </p:cNvPicPr>
          <p:nvPr/>
        </p:nvPicPr>
        <p:blipFill>
          <a:blip r:embed="rId4"/>
          <a:stretch>
            <a:fillRect/>
          </a:stretch>
        </p:blipFill>
        <p:spPr>
          <a:xfrm>
            <a:off x="580630" y="274639"/>
            <a:ext cx="1099689" cy="1389835"/>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87657" y="609600"/>
            <a:ext cx="609600" cy="609600"/>
          </a:xfrm>
          <a:prstGeom prst="rect">
            <a:avLst/>
          </a:prstGeom>
        </p:spPr>
      </p:pic>
    </p:spTree>
    <p:extLst>
      <p:ext uri="{BB962C8B-B14F-4D97-AF65-F5344CB8AC3E}">
        <p14:creationId xmlns:p14="http://schemas.microsoft.com/office/powerpoint/2010/main" val="40298843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68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F8931-212A-4486-8012-2B686789B45C}"/>
              </a:ext>
            </a:extLst>
          </p:cNvPr>
          <p:cNvSpPr>
            <a:spLocks noGrp="1"/>
          </p:cNvSpPr>
          <p:nvPr>
            <p:ph type="title"/>
          </p:nvPr>
        </p:nvSpPr>
        <p:spPr>
          <a:xfrm>
            <a:off x="2458039" y="503454"/>
            <a:ext cx="8018556" cy="1143000"/>
          </a:xfrm>
        </p:spPr>
        <p:txBody>
          <a:bodyPr>
            <a:normAutofit fontScale="90000"/>
          </a:bodyPr>
          <a:lstStyle/>
          <a:p>
            <a:r>
              <a:rPr lang="en-GB" sz="4400" b="1" dirty="0">
                <a:solidFill>
                  <a:srgbClr val="00B050"/>
                </a:solidFill>
                <a:latin typeface="Calibri" panose="020F0502020204030204" pitchFamily="34" charset="0"/>
                <a:cs typeface="Calibri" panose="020F0502020204030204" pitchFamily="34" charset="0"/>
              </a:rPr>
              <a:t>Tapestry</a:t>
            </a:r>
            <a:r>
              <a:rPr lang="en-GB" dirty="0">
                <a:solidFill>
                  <a:srgbClr val="00B050"/>
                </a:solidFill>
                <a:latin typeface="Calibri" panose="020F0502020204030204" pitchFamily="34" charset="0"/>
                <a:cs typeface="Calibri" panose="020F0502020204030204" pitchFamily="34" charset="0"/>
              </a:rPr>
              <a:t/>
            </a:r>
            <a:br>
              <a:rPr lang="en-GB" dirty="0">
                <a:solidFill>
                  <a:srgbClr val="00B050"/>
                </a:solidFill>
                <a:latin typeface="Calibri" panose="020F0502020204030204" pitchFamily="34" charset="0"/>
                <a:cs typeface="Calibri" panose="020F0502020204030204" pitchFamily="34" charset="0"/>
              </a:rPr>
            </a:br>
            <a:r>
              <a:rPr lang="en-GB" dirty="0"/>
              <a:t/>
            </a:r>
            <a:br>
              <a:rPr lang="en-GB" dirty="0"/>
            </a:br>
            <a:endParaRPr lang="en-GB" dirty="0"/>
          </a:p>
        </p:txBody>
      </p:sp>
      <p:sp>
        <p:nvSpPr>
          <p:cNvPr id="3" name="Content Placeholder 2">
            <a:extLst>
              <a:ext uri="{FF2B5EF4-FFF2-40B4-BE49-F238E27FC236}">
                <a16:creationId xmlns:a16="http://schemas.microsoft.com/office/drawing/2014/main" id="{557C2A1C-44FE-4961-8907-6F8D0974AA68}"/>
              </a:ext>
            </a:extLst>
          </p:cNvPr>
          <p:cNvSpPr>
            <a:spLocks noGrp="1"/>
          </p:cNvSpPr>
          <p:nvPr>
            <p:ph idx="1"/>
          </p:nvPr>
        </p:nvSpPr>
        <p:spPr>
          <a:xfrm>
            <a:off x="1631852" y="1931486"/>
            <a:ext cx="8960226" cy="4364140"/>
          </a:xfrm>
        </p:spPr>
        <p:txBody>
          <a:bodyPr>
            <a:normAutofit/>
          </a:bodyPr>
          <a:lstStyle/>
          <a:p>
            <a:r>
              <a:rPr lang="en-GB" sz="2614" dirty="0">
                <a:latin typeface="Calibri" panose="020F0502020204030204" pitchFamily="34" charset="0"/>
                <a:cs typeface="Calibri" panose="020F0502020204030204" pitchFamily="34" charset="0"/>
              </a:rPr>
              <a:t>An online learning journal.</a:t>
            </a:r>
          </a:p>
          <a:p>
            <a:r>
              <a:rPr lang="en-GB" sz="2614" dirty="0">
                <a:latin typeface="Calibri" panose="020F0502020204030204" pitchFamily="34" charset="0"/>
                <a:cs typeface="Calibri" panose="020F0502020204030204" pitchFamily="34" charset="0"/>
              </a:rPr>
              <a:t>Download the Tapestry App on your phone or tablet.</a:t>
            </a:r>
          </a:p>
          <a:p>
            <a:r>
              <a:rPr lang="en-GB" sz="2614" dirty="0">
                <a:latin typeface="Calibri" panose="020F0502020204030204" pitchFamily="34" charset="0"/>
                <a:cs typeface="Calibri" panose="020F0502020204030204" pitchFamily="34" charset="0"/>
              </a:rPr>
              <a:t>Observations, photos and videos of your child’s achievements and learning are uploaded by the class teacher.</a:t>
            </a:r>
          </a:p>
          <a:p>
            <a:r>
              <a:rPr lang="en-GB" sz="2614" dirty="0">
                <a:latin typeface="Calibri" panose="020F0502020204030204" pitchFamily="34" charset="0"/>
                <a:cs typeface="Calibri" panose="020F0502020204030204" pitchFamily="34" charset="0"/>
              </a:rPr>
              <a:t>Instant feedback on your child’s learning.</a:t>
            </a:r>
          </a:p>
          <a:p>
            <a:r>
              <a:rPr lang="en-GB" sz="2614" dirty="0">
                <a:latin typeface="Calibri" panose="020F0502020204030204" pitchFamily="34" charset="0"/>
                <a:cs typeface="Calibri" panose="020F0502020204030204" pitchFamily="34" charset="0"/>
              </a:rPr>
              <a:t>Upload and share news, achievements or ‘wow’ moments from home – we love to hear from you!</a:t>
            </a:r>
          </a:p>
          <a:p>
            <a:r>
              <a:rPr lang="en-GB" sz="2614" dirty="0">
                <a:latin typeface="Calibri" panose="020F0502020204030204" pitchFamily="34" charset="0"/>
                <a:cs typeface="Calibri" panose="020F0502020204030204" pitchFamily="34" charset="0"/>
              </a:rPr>
              <a:t>A really useful tool to foster positive relationships and home/school links.</a:t>
            </a:r>
          </a:p>
        </p:txBody>
      </p:sp>
      <p:pic>
        <p:nvPicPr>
          <p:cNvPr id="7" name="Picture 6">
            <a:extLst>
              <a:ext uri="{FF2B5EF4-FFF2-40B4-BE49-F238E27FC236}">
                <a16:creationId xmlns:a16="http://schemas.microsoft.com/office/drawing/2014/main" id="{4CBB46E9-92C5-44AB-8E8A-68CBF4DEA3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9549" y="128620"/>
            <a:ext cx="1802866" cy="1802866"/>
          </a:xfrm>
          <a:prstGeom prst="rect">
            <a:avLst/>
          </a:prstGeom>
        </p:spPr>
      </p:pic>
      <p:pic>
        <p:nvPicPr>
          <p:cNvPr id="9" name="Picture 8"/>
          <p:cNvPicPr>
            <a:picLocks noChangeAspect="1"/>
          </p:cNvPicPr>
          <p:nvPr/>
        </p:nvPicPr>
        <p:blipFill>
          <a:blip r:embed="rId5"/>
          <a:stretch>
            <a:fillRect/>
          </a:stretch>
        </p:blipFill>
        <p:spPr>
          <a:xfrm>
            <a:off x="580630" y="274639"/>
            <a:ext cx="1099689" cy="1389835"/>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71795" y="503454"/>
            <a:ext cx="609600" cy="609600"/>
          </a:xfrm>
          <a:prstGeom prst="rect">
            <a:avLst/>
          </a:prstGeom>
        </p:spPr>
      </p:pic>
    </p:spTree>
    <p:extLst>
      <p:ext uri="{BB962C8B-B14F-4D97-AF65-F5344CB8AC3E}">
        <p14:creationId xmlns:p14="http://schemas.microsoft.com/office/powerpoint/2010/main" val="2372627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2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
            </a:r>
            <a:br>
              <a:rPr lang="en-US" dirty="0"/>
            </a:br>
            <a:endParaRPr lang="en-US" dirty="0"/>
          </a:p>
        </p:txBody>
      </p:sp>
      <p:sp>
        <p:nvSpPr>
          <p:cNvPr id="3" name="Subtitle 2"/>
          <p:cNvSpPr>
            <a:spLocks noGrp="1"/>
          </p:cNvSpPr>
          <p:nvPr>
            <p:ph idx="1"/>
          </p:nvPr>
        </p:nvSpPr>
        <p:spPr>
          <a:xfrm>
            <a:off x="2338118" y="520939"/>
            <a:ext cx="8018556" cy="4800600"/>
          </a:xfrm>
        </p:spPr>
        <p:txBody>
          <a:bodyPr>
            <a:noAutofit/>
          </a:bodyPr>
          <a:lstStyle/>
          <a:p>
            <a:pPr marL="85549" indent="0">
              <a:buNone/>
            </a:pPr>
            <a:r>
              <a:rPr lang="en-US" sz="4014" b="1" dirty="0">
                <a:solidFill>
                  <a:srgbClr val="00B050"/>
                </a:solidFill>
                <a:latin typeface="Calibri" panose="020F0502020204030204" pitchFamily="34" charset="0"/>
                <a:ea typeface="Tahoma" pitchFamily="34" charset="0"/>
                <a:cs typeface="Calibri" panose="020F0502020204030204" pitchFamily="34" charset="0"/>
              </a:rPr>
              <a:t>Home School Partnership</a:t>
            </a:r>
            <a:endParaRPr lang="en-US" sz="2614" dirty="0">
              <a:latin typeface="Calibri" panose="020F0502020204030204" pitchFamily="34" charset="0"/>
              <a:ea typeface="Tahoma" pitchFamily="34" charset="0"/>
              <a:cs typeface="Calibri" panose="020F0502020204030204" pitchFamily="34" charset="0"/>
            </a:endParaRPr>
          </a:p>
          <a:p>
            <a:r>
              <a:rPr lang="en-US" sz="2614" dirty="0">
                <a:latin typeface="Calibri" panose="020F0502020204030204" pitchFamily="34" charset="0"/>
                <a:ea typeface="Tahoma" pitchFamily="34" charset="0"/>
                <a:cs typeface="Calibri" panose="020F0502020204030204" pitchFamily="34" charset="0"/>
              </a:rPr>
              <a:t>We strive to build strong relationships with parents and </a:t>
            </a:r>
            <a:r>
              <a:rPr lang="en-US" sz="2614" dirty="0" err="1">
                <a:latin typeface="Calibri" panose="020F0502020204030204" pitchFamily="34" charset="0"/>
                <a:ea typeface="Tahoma" pitchFamily="34" charset="0"/>
                <a:cs typeface="Calibri" panose="020F0502020204030204" pitchFamily="34" charset="0"/>
              </a:rPr>
              <a:t>carers</a:t>
            </a:r>
            <a:r>
              <a:rPr lang="en-US" sz="2614" dirty="0">
                <a:latin typeface="Calibri" panose="020F0502020204030204" pitchFamily="34" charset="0"/>
                <a:ea typeface="Tahoma" pitchFamily="34" charset="0"/>
                <a:cs typeface="Calibri" panose="020F0502020204030204" pitchFamily="34" charset="0"/>
              </a:rPr>
              <a:t>.</a:t>
            </a:r>
          </a:p>
          <a:p>
            <a:r>
              <a:rPr lang="en-US" sz="2614" dirty="0">
                <a:latin typeface="Calibri" panose="020F0502020204030204" pitchFamily="34" charset="0"/>
                <a:ea typeface="Tahoma" pitchFamily="34" charset="0"/>
                <a:cs typeface="Calibri" panose="020F0502020204030204" pitchFamily="34" charset="0"/>
              </a:rPr>
              <a:t>Clear communication is vital.</a:t>
            </a:r>
          </a:p>
          <a:p>
            <a:r>
              <a:rPr lang="en-US" sz="2614" dirty="0">
                <a:latin typeface="Calibri" panose="020F0502020204030204" pitchFamily="34" charset="0"/>
                <a:ea typeface="Tahoma" pitchFamily="34" charset="0"/>
                <a:cs typeface="Calibri" panose="020F0502020204030204" pitchFamily="34" charset="0"/>
              </a:rPr>
              <a:t>Weekly curriculum updates.</a:t>
            </a:r>
          </a:p>
          <a:p>
            <a:r>
              <a:rPr lang="en-US" sz="2614" dirty="0">
                <a:latin typeface="Calibri" panose="020F0502020204030204" pitchFamily="34" charset="0"/>
                <a:ea typeface="Tahoma" pitchFamily="34" charset="0"/>
                <a:cs typeface="Calibri" panose="020F0502020204030204" pitchFamily="34" charset="0"/>
              </a:rPr>
              <a:t>Termly Newsletters.</a:t>
            </a:r>
          </a:p>
          <a:p>
            <a:r>
              <a:rPr lang="en-US" sz="2614" dirty="0">
                <a:latin typeface="Calibri" panose="020F0502020204030204" pitchFamily="34" charset="0"/>
                <a:ea typeface="Tahoma" pitchFamily="34" charset="0"/>
                <a:cs typeface="Calibri" panose="020F0502020204030204" pitchFamily="34" charset="0"/>
              </a:rPr>
              <a:t>Information and support leaflets.</a:t>
            </a:r>
          </a:p>
          <a:p>
            <a:r>
              <a:rPr lang="en-US" sz="2614" dirty="0">
                <a:latin typeface="Calibri" panose="020F0502020204030204" pitchFamily="34" charset="0"/>
                <a:ea typeface="Tahoma" pitchFamily="34" charset="0"/>
                <a:cs typeface="Calibri" panose="020F0502020204030204" pitchFamily="34" charset="0"/>
              </a:rPr>
              <a:t>Parent’s Evenings</a:t>
            </a:r>
          </a:p>
          <a:p>
            <a:r>
              <a:rPr lang="en-US" sz="2614" dirty="0">
                <a:latin typeface="Calibri" panose="020F0502020204030204" pitchFamily="34" charset="0"/>
                <a:ea typeface="Tahoma" pitchFamily="34" charset="0"/>
                <a:cs typeface="Calibri" panose="020F0502020204030204" pitchFamily="34" charset="0"/>
              </a:rPr>
              <a:t>Meet the teacher event</a:t>
            </a:r>
          </a:p>
          <a:p>
            <a:r>
              <a:rPr lang="en-US" sz="2614" dirty="0">
                <a:latin typeface="Calibri" panose="020F0502020204030204" pitchFamily="34" charset="0"/>
                <a:ea typeface="Tahoma" pitchFamily="34" charset="0"/>
                <a:cs typeface="Calibri" panose="020F0502020204030204" pitchFamily="34" charset="0"/>
              </a:rPr>
              <a:t>Stay and Play sessions</a:t>
            </a:r>
          </a:p>
          <a:p>
            <a:r>
              <a:rPr lang="en-US" sz="2614" dirty="0">
                <a:latin typeface="Calibri" panose="020F0502020204030204" pitchFamily="34" charset="0"/>
                <a:ea typeface="Tahoma" pitchFamily="34" charset="0"/>
                <a:cs typeface="Calibri" panose="020F0502020204030204" pitchFamily="34" charset="0"/>
              </a:rPr>
              <a:t>Positive home/school links impact positively on the progress of the children.</a:t>
            </a:r>
          </a:p>
          <a:p>
            <a:pPr marL="85549" indent="0">
              <a:buNone/>
            </a:pPr>
            <a:endParaRPr lang="en-US" sz="2614" dirty="0">
              <a:latin typeface="Calibri" panose="020F0502020204030204" pitchFamily="34" charset="0"/>
              <a:ea typeface="Tahoma" pitchFamily="34" charset="0"/>
              <a:cs typeface="Calibri" panose="020F0502020204030204" pitchFamily="34" charset="0"/>
            </a:endParaRPr>
          </a:p>
          <a:p>
            <a:endParaRPr lang="en-US" sz="2614" dirty="0">
              <a:latin typeface="Tahoma" pitchFamily="34" charset="0"/>
              <a:ea typeface="Tahoma" pitchFamily="34" charset="0"/>
              <a:cs typeface="Tahoma" pitchFamily="34" charset="0"/>
            </a:endParaRPr>
          </a:p>
          <a:p>
            <a:endParaRPr lang="en-US" sz="2614" dirty="0">
              <a:latin typeface="Tahoma" pitchFamily="34" charset="0"/>
              <a:ea typeface="Tahoma" pitchFamily="34" charset="0"/>
              <a:cs typeface="Tahoma" pitchFamily="34" charset="0"/>
            </a:endParaRPr>
          </a:p>
          <a:p>
            <a:pPr>
              <a:lnSpc>
                <a:spcPct val="150000"/>
              </a:lnSpc>
            </a:pPr>
            <a:endParaRPr lang="en-US" sz="2987" u="sng" dirty="0">
              <a:latin typeface="Tahoma" pitchFamily="34" charset="0"/>
              <a:ea typeface="Tahoma" pitchFamily="34" charset="0"/>
              <a:cs typeface="Tahoma" pitchFamily="34" charset="0"/>
            </a:endParaRPr>
          </a:p>
        </p:txBody>
      </p:sp>
      <p:pic>
        <p:nvPicPr>
          <p:cNvPr id="10" name="Picture 9">
            <a:extLst>
              <a:ext uri="{FF2B5EF4-FFF2-40B4-BE49-F238E27FC236}">
                <a16:creationId xmlns:a16="http://schemas.microsoft.com/office/drawing/2014/main" id="{360E0A63-5D07-441B-A973-CDA6D42F44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6458" y="2314340"/>
            <a:ext cx="1924377" cy="2565836"/>
          </a:xfrm>
          <a:prstGeom prst="rect">
            <a:avLst/>
          </a:prstGeom>
        </p:spPr>
      </p:pic>
      <p:pic>
        <p:nvPicPr>
          <p:cNvPr id="9" name="Picture 8"/>
          <p:cNvPicPr>
            <a:picLocks noChangeAspect="1"/>
          </p:cNvPicPr>
          <p:nvPr/>
        </p:nvPicPr>
        <p:blipFill>
          <a:blip r:embed="rId5"/>
          <a:stretch>
            <a:fillRect/>
          </a:stretch>
        </p:blipFill>
        <p:spPr>
          <a:xfrm>
            <a:off x="580630" y="274639"/>
            <a:ext cx="1099689" cy="1389835"/>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28730" y="359956"/>
            <a:ext cx="609600" cy="609600"/>
          </a:xfrm>
          <a:prstGeom prst="rect">
            <a:avLst/>
          </a:prstGeom>
        </p:spPr>
      </p:pic>
    </p:spTree>
    <p:extLst>
      <p:ext uri="{BB962C8B-B14F-4D97-AF65-F5344CB8AC3E}">
        <p14:creationId xmlns:p14="http://schemas.microsoft.com/office/powerpoint/2010/main" val="14697427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9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
            </a:r>
            <a:br>
              <a:rPr lang="en-US" dirty="0"/>
            </a:br>
            <a:endParaRPr lang="en-US" dirty="0"/>
          </a:p>
        </p:txBody>
      </p:sp>
      <p:sp>
        <p:nvSpPr>
          <p:cNvPr id="3" name="Subtitle 2"/>
          <p:cNvSpPr>
            <a:spLocks noGrp="1"/>
          </p:cNvSpPr>
          <p:nvPr>
            <p:ph idx="1"/>
          </p:nvPr>
        </p:nvSpPr>
        <p:spPr>
          <a:xfrm>
            <a:off x="2329511" y="538136"/>
            <a:ext cx="8018556" cy="4800600"/>
          </a:xfrm>
        </p:spPr>
        <p:txBody>
          <a:bodyPr>
            <a:noAutofit/>
          </a:bodyPr>
          <a:lstStyle/>
          <a:p>
            <a:pPr marL="85549" indent="0">
              <a:lnSpc>
                <a:spcPct val="150000"/>
              </a:lnSpc>
              <a:buNone/>
            </a:pPr>
            <a:r>
              <a:rPr lang="en-US" sz="3734" b="1" dirty="0">
                <a:solidFill>
                  <a:srgbClr val="00B050"/>
                </a:solidFill>
                <a:latin typeface="Calibri" panose="020F0502020204030204" pitchFamily="34" charset="0"/>
                <a:ea typeface="Tahoma" pitchFamily="34" charset="0"/>
                <a:cs typeface="Calibri" panose="020F0502020204030204" pitchFamily="34" charset="0"/>
              </a:rPr>
              <a:t>Thank you </a:t>
            </a:r>
            <a:endParaRPr lang="en-US" sz="1867" b="1" dirty="0">
              <a:solidFill>
                <a:srgbClr val="00B050"/>
              </a:solidFill>
              <a:latin typeface="Calibri" panose="020F0502020204030204" pitchFamily="34" charset="0"/>
              <a:ea typeface="Tahoma" pitchFamily="34" charset="0"/>
              <a:cs typeface="Calibri" panose="020F0502020204030204" pitchFamily="34" charset="0"/>
            </a:endParaRPr>
          </a:p>
          <a:p>
            <a:pPr>
              <a:lnSpc>
                <a:spcPct val="150000"/>
              </a:lnSpc>
            </a:pPr>
            <a:r>
              <a:rPr lang="en-US" sz="2614" dirty="0">
                <a:latin typeface="Calibri" panose="020F0502020204030204" pitchFamily="34" charset="0"/>
                <a:ea typeface="Tahoma" pitchFamily="34" charset="0"/>
                <a:cs typeface="Calibri" panose="020F0502020204030204" pitchFamily="34" charset="0"/>
              </a:rPr>
              <a:t>Look on our website for further information under individual year groups.</a:t>
            </a:r>
          </a:p>
          <a:p>
            <a:pPr>
              <a:lnSpc>
                <a:spcPct val="150000"/>
              </a:lnSpc>
            </a:pPr>
            <a:r>
              <a:rPr lang="en-US" sz="2614" dirty="0">
                <a:latin typeface="Calibri" panose="020F0502020204030204" pitchFamily="34" charset="0"/>
                <a:ea typeface="Tahoma" pitchFamily="34" charset="0"/>
                <a:cs typeface="Calibri" panose="020F0502020204030204" pitchFamily="34" charset="0"/>
              </a:rPr>
              <a:t>Any further questions please email us at:</a:t>
            </a:r>
          </a:p>
          <a:p>
            <a:pPr marL="0" indent="0">
              <a:lnSpc>
                <a:spcPct val="150000"/>
              </a:lnSpc>
              <a:buNone/>
            </a:pPr>
            <a:r>
              <a:rPr lang="en-US" sz="2614" dirty="0">
                <a:latin typeface="Calibri" panose="020F0502020204030204" pitchFamily="34" charset="0"/>
                <a:ea typeface="Tahoma" pitchFamily="34" charset="0"/>
                <a:cs typeface="Calibri" panose="020F0502020204030204" pitchFamily="34" charset="0"/>
                <a:hlinkClick r:id="rId4"/>
              </a:rPr>
              <a:t>admin@spmillend.herts.sch.uk</a:t>
            </a:r>
            <a:r>
              <a:rPr lang="en-US" sz="2614" dirty="0">
                <a:latin typeface="Calibri" panose="020F0502020204030204" pitchFamily="34" charset="0"/>
                <a:ea typeface="Tahoma" pitchFamily="34" charset="0"/>
                <a:cs typeface="Calibri" panose="020F0502020204030204" pitchFamily="34" charset="0"/>
              </a:rPr>
              <a:t> </a:t>
            </a:r>
          </a:p>
        </p:txBody>
      </p:sp>
      <p:pic>
        <p:nvPicPr>
          <p:cNvPr id="7" name="Picture 6"/>
          <p:cNvPicPr>
            <a:picLocks noChangeAspect="1"/>
          </p:cNvPicPr>
          <p:nvPr/>
        </p:nvPicPr>
        <p:blipFill>
          <a:blip r:embed="rId5"/>
          <a:stretch>
            <a:fillRect/>
          </a:stretch>
        </p:blipFill>
        <p:spPr>
          <a:xfrm>
            <a:off x="580630" y="274639"/>
            <a:ext cx="1099689" cy="1389835"/>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48067" y="538136"/>
            <a:ext cx="609600" cy="609600"/>
          </a:xfrm>
          <a:prstGeom prst="rect">
            <a:avLst/>
          </a:prstGeom>
        </p:spPr>
      </p:pic>
    </p:spTree>
    <p:extLst>
      <p:ext uri="{BB962C8B-B14F-4D97-AF65-F5344CB8AC3E}">
        <p14:creationId xmlns:p14="http://schemas.microsoft.com/office/powerpoint/2010/main" val="33592165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d545c5-4a2e-4319-b1eb-632b611914a4" xsi:nil="true"/>
    <lcf76f155ced4ddcb4097134ff3c332f xmlns="28829d87-650f-43ff-81c2-dc304c693a0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9662C9D3106646947514E21E17593A" ma:contentTypeVersion="16" ma:contentTypeDescription="Create a new document." ma:contentTypeScope="" ma:versionID="96a5ff0d7a2df3cc6e3ea5f990774969">
  <xsd:schema xmlns:xsd="http://www.w3.org/2001/XMLSchema" xmlns:xs="http://www.w3.org/2001/XMLSchema" xmlns:p="http://schemas.microsoft.com/office/2006/metadata/properties" xmlns:ns2="a0d545c5-4a2e-4319-b1eb-632b611914a4" xmlns:ns3="28829d87-650f-43ff-81c2-dc304c693a0c" targetNamespace="http://schemas.microsoft.com/office/2006/metadata/properties" ma:root="true" ma:fieldsID="51bb7085355a880c58338bfd6954f8e7" ns2:_="" ns3:_="">
    <xsd:import namespace="a0d545c5-4a2e-4319-b1eb-632b611914a4"/>
    <xsd:import namespace="28829d87-650f-43ff-81c2-dc304c693a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545c5-4a2e-4319-b1eb-632b611914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47aa368-31a3-4494-a788-bb63eedaa541}" ma:internalName="TaxCatchAll" ma:showField="CatchAllData" ma:web="a0d545c5-4a2e-4319-b1eb-632b611914a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829d87-650f-43ff-81c2-dc304c693a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a39136c-ea3c-4676-978d-e94f436d3a99"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FAD153-8FB4-4E1F-8074-BC53EE5E9C6C}">
  <ds:schemaRefs>
    <ds:schemaRef ds:uri="http://purl.org/dc/elements/1.1/"/>
    <ds:schemaRef ds:uri="http://schemas.microsoft.com/office/2006/metadata/properties"/>
    <ds:schemaRef ds:uri="a0d545c5-4a2e-4319-b1eb-632b611914a4"/>
    <ds:schemaRef ds:uri="http://purl.org/dc/terms/"/>
    <ds:schemaRef ds:uri="http://purl.org/dc/dcmitype/"/>
    <ds:schemaRef ds:uri="http://schemas.microsoft.com/office/2006/documentManagement/types"/>
    <ds:schemaRef ds:uri="http://www.w3.org/XML/1998/namespace"/>
    <ds:schemaRef ds:uri="28829d87-650f-43ff-81c2-dc304c693a0c"/>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AD0B35B-A5F3-4207-97AF-26F20116A08A}">
  <ds:schemaRefs>
    <ds:schemaRef ds:uri="http://schemas.microsoft.com/sharepoint/v3/contenttype/forms"/>
  </ds:schemaRefs>
</ds:datastoreItem>
</file>

<file path=customXml/itemProps3.xml><?xml version="1.0" encoding="utf-8"?>
<ds:datastoreItem xmlns:ds="http://schemas.openxmlformats.org/officeDocument/2006/customXml" ds:itemID="{634ABCE8-3C4C-4A91-8702-20F9C28F2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545c5-4a2e-4319-b1eb-632b611914a4"/>
    <ds:schemaRef ds:uri="28829d87-650f-43ff-81c2-dc304c693a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535</Words>
  <Application>Microsoft Office PowerPoint</Application>
  <PresentationFormat>Widescreen</PresentationFormat>
  <Paragraphs>82</Paragraphs>
  <Slides>8</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Tahoma</vt:lpstr>
      <vt:lpstr>Trebuchet MS</vt:lpstr>
      <vt:lpstr>Wingdings 3</vt:lpstr>
      <vt:lpstr>Facet</vt:lpstr>
      <vt:lpstr> </vt:lpstr>
      <vt:lpstr>  </vt:lpstr>
      <vt:lpstr>  </vt:lpstr>
      <vt:lpstr> </vt:lpstr>
      <vt:lpstr> </vt:lpstr>
      <vt:lpstr>Tapestry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McPhail-Brown</dc:creator>
  <cp:lastModifiedBy>Julie</cp:lastModifiedBy>
  <cp:revision>20</cp:revision>
  <dcterms:created xsi:type="dcterms:W3CDTF">2020-10-15T09:50:57Z</dcterms:created>
  <dcterms:modified xsi:type="dcterms:W3CDTF">2023-11-14T16:53:14Z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0x010100489662C9D3106646947514E21E17593A</vt:lpwstr>
  </property>
</Properties>
</file>