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4"/>
  </p:sldMasterIdLst>
  <p:notesMasterIdLst>
    <p:notesMasterId r:id="rId21"/>
  </p:notesMasterIdLst>
  <p:sldIdLst>
    <p:sldId id="256" r:id="rId5"/>
    <p:sldId id="259" r:id="rId6"/>
    <p:sldId id="258" r:id="rId7"/>
    <p:sldId id="260" r:id="rId8"/>
    <p:sldId id="261" r:id="rId9"/>
    <p:sldId id="262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CCA18C-7472-4373-B609-01F142354CDF}" v="1" dt="2025-09-15T12:25:42.2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125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9525A1-28C8-42B3-8BAA-DF344C0B2F2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675DED-CB4B-4892-974A-A85859860002}">
      <dgm:prSet custT="1"/>
      <dgm:spPr/>
      <dgm:t>
        <a:bodyPr/>
        <a:lstStyle/>
        <a:p>
          <a:r>
            <a:rPr lang="en-US" sz="2400" dirty="0"/>
            <a:t>Mrs. Shah – Class Teacher.</a:t>
          </a:r>
        </a:p>
      </dgm:t>
    </dgm:pt>
    <dgm:pt modelId="{ADE8AF4C-634B-4639-9D7C-C013326D1D68}" type="parTrans" cxnId="{F560C460-60F7-4DBF-A358-960B1E2248DA}">
      <dgm:prSet/>
      <dgm:spPr/>
      <dgm:t>
        <a:bodyPr/>
        <a:lstStyle/>
        <a:p>
          <a:endParaRPr lang="en-US"/>
        </a:p>
      </dgm:t>
    </dgm:pt>
    <dgm:pt modelId="{503660E5-AB62-4E62-8118-F80236137619}" type="sibTrans" cxnId="{F560C460-60F7-4DBF-A358-960B1E2248DA}">
      <dgm:prSet/>
      <dgm:spPr/>
      <dgm:t>
        <a:bodyPr/>
        <a:lstStyle/>
        <a:p>
          <a:endParaRPr lang="en-US"/>
        </a:p>
      </dgm:t>
    </dgm:pt>
    <dgm:pt modelId="{F8EBFE63-DDC4-4E0D-A173-004F62D7E269}">
      <dgm:prSet custT="1"/>
      <dgm:spPr/>
      <dgm:t>
        <a:bodyPr/>
        <a:lstStyle/>
        <a:p>
          <a:r>
            <a:rPr lang="en-US" sz="2400" dirty="0"/>
            <a:t>Mrs. Matthews – Teaching Assistant.</a:t>
          </a:r>
        </a:p>
      </dgm:t>
    </dgm:pt>
    <dgm:pt modelId="{EEB76BAD-1D4F-43BD-B1AE-A7EC000709D0}" type="parTrans" cxnId="{544C684F-B524-4322-BBDB-691DA182A90F}">
      <dgm:prSet/>
      <dgm:spPr/>
      <dgm:t>
        <a:bodyPr/>
        <a:lstStyle/>
        <a:p>
          <a:endParaRPr lang="en-US"/>
        </a:p>
      </dgm:t>
    </dgm:pt>
    <dgm:pt modelId="{DBBF8C66-FAF9-4D30-B3FC-7EA844C8C206}" type="sibTrans" cxnId="{544C684F-B524-4322-BBDB-691DA182A90F}">
      <dgm:prSet/>
      <dgm:spPr/>
      <dgm:t>
        <a:bodyPr/>
        <a:lstStyle/>
        <a:p>
          <a:endParaRPr lang="en-US"/>
        </a:p>
      </dgm:t>
    </dgm:pt>
    <dgm:pt modelId="{0DD34D6F-AF84-4F07-9323-20EEB89B4C67}">
      <dgm:prSet custT="1"/>
      <dgm:spPr/>
      <dgm:t>
        <a:bodyPr/>
        <a:lstStyle/>
        <a:p>
          <a:r>
            <a:rPr lang="en-US" sz="2400" dirty="0"/>
            <a:t>We will be available for brief conversations after school at the door.</a:t>
          </a:r>
        </a:p>
      </dgm:t>
    </dgm:pt>
    <dgm:pt modelId="{F32FED3A-55FE-4DBE-8988-6CE42DF23FC9}" type="parTrans" cxnId="{3F17D9BD-3577-4951-B40A-5A0BE343C03B}">
      <dgm:prSet/>
      <dgm:spPr/>
      <dgm:t>
        <a:bodyPr/>
        <a:lstStyle/>
        <a:p>
          <a:endParaRPr lang="en-US"/>
        </a:p>
      </dgm:t>
    </dgm:pt>
    <dgm:pt modelId="{05C5E00C-216A-4479-A546-B2F30A67B3FB}" type="sibTrans" cxnId="{3F17D9BD-3577-4951-B40A-5A0BE343C03B}">
      <dgm:prSet/>
      <dgm:spPr/>
      <dgm:t>
        <a:bodyPr/>
        <a:lstStyle/>
        <a:p>
          <a:endParaRPr lang="en-US"/>
        </a:p>
      </dgm:t>
    </dgm:pt>
    <dgm:pt modelId="{DF2710B0-D6A1-4639-BB5D-5C293C677EAD}">
      <dgm:prSet custT="1"/>
      <dgm:spPr/>
      <dgm:t>
        <a:bodyPr/>
        <a:lstStyle/>
        <a:p>
          <a:r>
            <a:rPr lang="en-US" sz="2400" dirty="0"/>
            <a:t>We will always be happy to make appointments (via the school office) to meet parents before or after school if necessary.</a:t>
          </a:r>
        </a:p>
      </dgm:t>
    </dgm:pt>
    <dgm:pt modelId="{AE614C08-CB5B-496F-8E5E-85D334B2DFCD}" type="parTrans" cxnId="{F5E62F7D-D7A0-4406-87E7-E4E9A6CD043F}">
      <dgm:prSet/>
      <dgm:spPr/>
      <dgm:t>
        <a:bodyPr/>
        <a:lstStyle/>
        <a:p>
          <a:endParaRPr lang="en-US"/>
        </a:p>
      </dgm:t>
    </dgm:pt>
    <dgm:pt modelId="{BFE810B3-0184-40D3-B8DC-F8197C55E6AC}" type="sibTrans" cxnId="{F5E62F7D-D7A0-4406-87E7-E4E9A6CD043F}">
      <dgm:prSet/>
      <dgm:spPr/>
      <dgm:t>
        <a:bodyPr/>
        <a:lstStyle/>
        <a:p>
          <a:endParaRPr lang="en-US"/>
        </a:p>
      </dgm:t>
    </dgm:pt>
    <dgm:pt modelId="{62D3A701-8F60-4AC2-9B10-9EF16C8ABE9E}">
      <dgm:prSet custT="1"/>
      <dgm:spPr/>
      <dgm:t>
        <a:bodyPr/>
        <a:lstStyle/>
        <a:p>
          <a:r>
            <a:rPr lang="en-US" sz="2400" dirty="0"/>
            <a:t>If there are any urgent messages during the school day, please contact the school office</a:t>
          </a:r>
          <a:r>
            <a:rPr lang="en-US" sz="2800" dirty="0"/>
            <a:t>.</a:t>
          </a:r>
        </a:p>
      </dgm:t>
    </dgm:pt>
    <dgm:pt modelId="{7A2EBE84-A188-4DFF-B59F-3750CDD89339}" type="parTrans" cxnId="{EC90DB75-B8FA-403F-ACF0-4267AE25D7A3}">
      <dgm:prSet/>
      <dgm:spPr/>
      <dgm:t>
        <a:bodyPr/>
        <a:lstStyle/>
        <a:p>
          <a:endParaRPr lang="en-US"/>
        </a:p>
      </dgm:t>
    </dgm:pt>
    <dgm:pt modelId="{C2162601-DF52-4660-B0F5-AAB863A5B441}" type="sibTrans" cxnId="{EC90DB75-B8FA-403F-ACF0-4267AE25D7A3}">
      <dgm:prSet/>
      <dgm:spPr/>
      <dgm:t>
        <a:bodyPr/>
        <a:lstStyle/>
        <a:p>
          <a:endParaRPr lang="en-US"/>
        </a:p>
      </dgm:t>
    </dgm:pt>
    <dgm:pt modelId="{A16244A5-6B23-498E-9435-4153C996F0A0}">
      <dgm:prSet custT="1"/>
      <dgm:spPr/>
      <dgm:t>
        <a:bodyPr/>
        <a:lstStyle/>
        <a:p>
          <a:r>
            <a:rPr lang="en-US" sz="2400" dirty="0"/>
            <a:t>Miss Lewis – Apprentice Teaching Assistant. </a:t>
          </a:r>
        </a:p>
      </dgm:t>
    </dgm:pt>
    <dgm:pt modelId="{63D0B389-B52B-4870-A73C-0B66F472B1C6}" type="sibTrans" cxnId="{8ED43187-AE10-4A5F-AF6A-7B8DDAD56ECC}">
      <dgm:prSet/>
      <dgm:spPr/>
      <dgm:t>
        <a:bodyPr/>
        <a:lstStyle/>
        <a:p>
          <a:endParaRPr lang="en-US"/>
        </a:p>
      </dgm:t>
    </dgm:pt>
    <dgm:pt modelId="{D786E933-844C-4E48-A567-A2B8F1F634F4}" type="parTrans" cxnId="{8ED43187-AE10-4A5F-AF6A-7B8DDAD56ECC}">
      <dgm:prSet/>
      <dgm:spPr/>
      <dgm:t>
        <a:bodyPr/>
        <a:lstStyle/>
        <a:p>
          <a:endParaRPr lang="en-US"/>
        </a:p>
      </dgm:t>
    </dgm:pt>
    <dgm:pt modelId="{BA4B9B53-67D0-4971-A9F6-1E7CA39191E2}">
      <dgm:prSet custT="1"/>
      <dgm:spPr/>
      <dgm:t>
        <a:bodyPr/>
        <a:lstStyle/>
        <a:p>
          <a:endParaRPr lang="en-US" sz="2400" dirty="0"/>
        </a:p>
      </dgm:t>
    </dgm:pt>
    <dgm:pt modelId="{4C4FA838-9CC4-4476-8319-38BD5FBAD9C2}" type="parTrans" cxnId="{8376CD6D-867D-4F68-AA0B-C63F5C5C2280}">
      <dgm:prSet/>
      <dgm:spPr/>
      <dgm:t>
        <a:bodyPr/>
        <a:lstStyle/>
        <a:p>
          <a:endParaRPr lang="en-GB"/>
        </a:p>
      </dgm:t>
    </dgm:pt>
    <dgm:pt modelId="{F0522C0A-2BCB-4348-BB0E-CFBECBAA66A1}" type="sibTrans" cxnId="{8376CD6D-867D-4F68-AA0B-C63F5C5C2280}">
      <dgm:prSet/>
      <dgm:spPr/>
      <dgm:t>
        <a:bodyPr/>
        <a:lstStyle/>
        <a:p>
          <a:endParaRPr lang="en-GB"/>
        </a:p>
      </dgm:t>
    </dgm:pt>
    <dgm:pt modelId="{139C6F80-D6AA-44AE-98AF-715841BB3355}" type="pres">
      <dgm:prSet presAssocID="{4C9525A1-28C8-42B3-8BAA-DF344C0B2F21}" presName="linear" presStyleCnt="0">
        <dgm:presLayoutVars>
          <dgm:animLvl val="lvl"/>
          <dgm:resizeHandles val="exact"/>
        </dgm:presLayoutVars>
      </dgm:prSet>
      <dgm:spPr/>
    </dgm:pt>
    <dgm:pt modelId="{EA1FBF15-B468-4650-907E-A73B4B3DEC59}" type="pres">
      <dgm:prSet presAssocID="{31675DED-CB4B-4892-974A-A85859860002}" presName="parentText" presStyleLbl="node1" presStyleIdx="0" presStyleCnt="3" custScaleY="49908" custLinFactNeighborX="108" custLinFactNeighborY="19158">
        <dgm:presLayoutVars>
          <dgm:chMax val="0"/>
          <dgm:bulletEnabled val="1"/>
        </dgm:presLayoutVars>
      </dgm:prSet>
      <dgm:spPr/>
    </dgm:pt>
    <dgm:pt modelId="{58F68D38-A06F-4AD6-A514-AE164FE6C856}" type="pres">
      <dgm:prSet presAssocID="{503660E5-AB62-4E62-8118-F80236137619}" presName="spacer" presStyleCnt="0"/>
      <dgm:spPr/>
    </dgm:pt>
    <dgm:pt modelId="{BE988925-9D7E-4000-AC33-8C943BE8FF5A}" type="pres">
      <dgm:prSet presAssocID="{F8EBFE63-DDC4-4E0D-A173-004F62D7E269}" presName="parentText" presStyleLbl="node1" presStyleIdx="1" presStyleCnt="3" custScaleY="49908" custLinFactNeighborX="217" custLinFactNeighborY="-68660">
        <dgm:presLayoutVars>
          <dgm:chMax val="0"/>
          <dgm:bulletEnabled val="1"/>
        </dgm:presLayoutVars>
      </dgm:prSet>
      <dgm:spPr/>
    </dgm:pt>
    <dgm:pt modelId="{BDB6104E-8D02-4A35-ABEC-FB02614D954D}" type="pres">
      <dgm:prSet presAssocID="{DBBF8C66-FAF9-4D30-B3FC-7EA844C8C206}" presName="spacer" presStyleCnt="0"/>
      <dgm:spPr/>
    </dgm:pt>
    <dgm:pt modelId="{209FB036-8409-4449-B6F0-C848961E95F0}" type="pres">
      <dgm:prSet presAssocID="{A16244A5-6B23-498E-9435-4153C996F0A0}" presName="parentText" presStyleLbl="node1" presStyleIdx="2" presStyleCnt="3" custScaleY="49908" custLinFactNeighborX="325" custLinFactNeighborY="-20985">
        <dgm:presLayoutVars>
          <dgm:chMax val="0"/>
          <dgm:bulletEnabled val="1"/>
        </dgm:presLayoutVars>
      </dgm:prSet>
      <dgm:spPr/>
    </dgm:pt>
    <dgm:pt modelId="{EFE63014-5BC9-4212-AA07-E2C98FE01901}" type="pres">
      <dgm:prSet presAssocID="{A16244A5-6B23-498E-9435-4153C996F0A0}" presName="childText" presStyleLbl="revTx" presStyleIdx="0" presStyleCnt="1" custScaleY="91389" custLinFactNeighborY="-21618">
        <dgm:presLayoutVars>
          <dgm:bulletEnabled val="1"/>
        </dgm:presLayoutVars>
      </dgm:prSet>
      <dgm:spPr/>
    </dgm:pt>
  </dgm:ptLst>
  <dgm:cxnLst>
    <dgm:cxn modelId="{7BC42205-14C3-4634-A3D0-B1173A4AD50C}" type="presOf" srcId="{62D3A701-8F60-4AC2-9B10-9EF16C8ABE9E}" destId="{EFE63014-5BC9-4212-AA07-E2C98FE01901}" srcOrd="0" destOrd="3" presId="urn:microsoft.com/office/officeart/2005/8/layout/vList2"/>
    <dgm:cxn modelId="{AD4F8505-0D81-4B56-A850-80007C6FDBB6}" type="presOf" srcId="{31675DED-CB4B-4892-974A-A85859860002}" destId="{EA1FBF15-B468-4650-907E-A73B4B3DEC59}" srcOrd="0" destOrd="0" presId="urn:microsoft.com/office/officeart/2005/8/layout/vList2"/>
    <dgm:cxn modelId="{3B299C0D-C461-4511-AFEE-CBEAEB961A13}" type="presOf" srcId="{F8EBFE63-DDC4-4E0D-A173-004F62D7E269}" destId="{BE988925-9D7E-4000-AC33-8C943BE8FF5A}" srcOrd="0" destOrd="0" presId="urn:microsoft.com/office/officeart/2005/8/layout/vList2"/>
    <dgm:cxn modelId="{CA2D4421-5192-4B54-9B91-7D6EF15EA996}" type="presOf" srcId="{A16244A5-6B23-498E-9435-4153C996F0A0}" destId="{209FB036-8409-4449-B6F0-C848961E95F0}" srcOrd="0" destOrd="0" presId="urn:microsoft.com/office/officeart/2005/8/layout/vList2"/>
    <dgm:cxn modelId="{F560C460-60F7-4DBF-A358-960B1E2248DA}" srcId="{4C9525A1-28C8-42B3-8BAA-DF344C0B2F21}" destId="{31675DED-CB4B-4892-974A-A85859860002}" srcOrd="0" destOrd="0" parTransId="{ADE8AF4C-634B-4639-9D7C-C013326D1D68}" sibTransId="{503660E5-AB62-4E62-8118-F80236137619}"/>
    <dgm:cxn modelId="{8376CD6D-867D-4F68-AA0B-C63F5C5C2280}" srcId="{A16244A5-6B23-498E-9435-4153C996F0A0}" destId="{BA4B9B53-67D0-4971-A9F6-1E7CA39191E2}" srcOrd="0" destOrd="0" parTransId="{4C4FA838-9CC4-4476-8319-38BD5FBAD9C2}" sibTransId="{F0522C0A-2BCB-4348-BB0E-CFBECBAA66A1}"/>
    <dgm:cxn modelId="{544C684F-B524-4322-BBDB-691DA182A90F}" srcId="{4C9525A1-28C8-42B3-8BAA-DF344C0B2F21}" destId="{F8EBFE63-DDC4-4E0D-A173-004F62D7E269}" srcOrd="1" destOrd="0" parTransId="{EEB76BAD-1D4F-43BD-B1AE-A7EC000709D0}" sibTransId="{DBBF8C66-FAF9-4D30-B3FC-7EA844C8C206}"/>
    <dgm:cxn modelId="{EC90DB75-B8FA-403F-ACF0-4267AE25D7A3}" srcId="{A16244A5-6B23-498E-9435-4153C996F0A0}" destId="{62D3A701-8F60-4AC2-9B10-9EF16C8ABE9E}" srcOrd="3" destOrd="0" parTransId="{7A2EBE84-A188-4DFF-B59F-3750CDD89339}" sibTransId="{C2162601-DF52-4660-B0F5-AAB863A5B441}"/>
    <dgm:cxn modelId="{F5E62F7D-D7A0-4406-87E7-E4E9A6CD043F}" srcId="{A16244A5-6B23-498E-9435-4153C996F0A0}" destId="{DF2710B0-D6A1-4639-BB5D-5C293C677EAD}" srcOrd="2" destOrd="0" parTransId="{AE614C08-CB5B-496F-8E5E-85D334B2DFCD}" sibTransId="{BFE810B3-0184-40D3-B8DC-F8197C55E6AC}"/>
    <dgm:cxn modelId="{8ED43187-AE10-4A5F-AF6A-7B8DDAD56ECC}" srcId="{4C9525A1-28C8-42B3-8BAA-DF344C0B2F21}" destId="{A16244A5-6B23-498E-9435-4153C996F0A0}" srcOrd="2" destOrd="0" parTransId="{D786E933-844C-4E48-A567-A2B8F1F634F4}" sibTransId="{63D0B389-B52B-4870-A73C-0B66F472B1C6}"/>
    <dgm:cxn modelId="{0613D5BD-7D9E-469A-99B1-0A6CD24DF7D8}" type="presOf" srcId="{BA4B9B53-67D0-4971-A9F6-1E7CA39191E2}" destId="{EFE63014-5BC9-4212-AA07-E2C98FE01901}" srcOrd="0" destOrd="0" presId="urn:microsoft.com/office/officeart/2005/8/layout/vList2"/>
    <dgm:cxn modelId="{3F17D9BD-3577-4951-B40A-5A0BE343C03B}" srcId="{A16244A5-6B23-498E-9435-4153C996F0A0}" destId="{0DD34D6F-AF84-4F07-9323-20EEB89B4C67}" srcOrd="1" destOrd="0" parTransId="{F32FED3A-55FE-4DBE-8988-6CE42DF23FC9}" sibTransId="{05C5E00C-216A-4479-A546-B2F30A67B3FB}"/>
    <dgm:cxn modelId="{DEFCE9D3-8066-4E66-81D5-AAE192CC4CB2}" type="presOf" srcId="{0DD34D6F-AF84-4F07-9323-20EEB89B4C67}" destId="{EFE63014-5BC9-4212-AA07-E2C98FE01901}" srcOrd="0" destOrd="1" presId="urn:microsoft.com/office/officeart/2005/8/layout/vList2"/>
    <dgm:cxn modelId="{07A67BFB-3028-4EDC-AB7E-C3F589540154}" type="presOf" srcId="{4C9525A1-28C8-42B3-8BAA-DF344C0B2F21}" destId="{139C6F80-D6AA-44AE-98AF-715841BB3355}" srcOrd="0" destOrd="0" presId="urn:microsoft.com/office/officeart/2005/8/layout/vList2"/>
    <dgm:cxn modelId="{C64FDDFD-E53C-4BE2-B485-26161AA1C75D}" type="presOf" srcId="{DF2710B0-D6A1-4639-BB5D-5C293C677EAD}" destId="{EFE63014-5BC9-4212-AA07-E2C98FE01901}" srcOrd="0" destOrd="2" presId="urn:microsoft.com/office/officeart/2005/8/layout/vList2"/>
    <dgm:cxn modelId="{5D48F575-D1D0-4350-BBF1-06AB20B95EF7}" type="presParOf" srcId="{139C6F80-D6AA-44AE-98AF-715841BB3355}" destId="{EA1FBF15-B468-4650-907E-A73B4B3DEC59}" srcOrd="0" destOrd="0" presId="urn:microsoft.com/office/officeart/2005/8/layout/vList2"/>
    <dgm:cxn modelId="{9B0AA377-18E7-4C47-B378-6448BE7532F3}" type="presParOf" srcId="{139C6F80-D6AA-44AE-98AF-715841BB3355}" destId="{58F68D38-A06F-4AD6-A514-AE164FE6C856}" srcOrd="1" destOrd="0" presId="urn:microsoft.com/office/officeart/2005/8/layout/vList2"/>
    <dgm:cxn modelId="{E856279C-C6DA-4B95-8A7B-91FD191C7CCB}" type="presParOf" srcId="{139C6F80-D6AA-44AE-98AF-715841BB3355}" destId="{BE988925-9D7E-4000-AC33-8C943BE8FF5A}" srcOrd="2" destOrd="0" presId="urn:microsoft.com/office/officeart/2005/8/layout/vList2"/>
    <dgm:cxn modelId="{818C1BEC-BF4C-4BFF-956F-0B2C0757AEE6}" type="presParOf" srcId="{139C6F80-D6AA-44AE-98AF-715841BB3355}" destId="{BDB6104E-8D02-4A35-ABEC-FB02614D954D}" srcOrd="3" destOrd="0" presId="urn:microsoft.com/office/officeart/2005/8/layout/vList2"/>
    <dgm:cxn modelId="{1B7A0297-3BA2-4886-A5BD-BE3EA66B607F}" type="presParOf" srcId="{139C6F80-D6AA-44AE-98AF-715841BB3355}" destId="{209FB036-8409-4449-B6F0-C848961E95F0}" srcOrd="4" destOrd="0" presId="urn:microsoft.com/office/officeart/2005/8/layout/vList2"/>
    <dgm:cxn modelId="{B044BB28-FFFE-46AA-BC0F-CEABD788F200}" type="presParOf" srcId="{139C6F80-D6AA-44AE-98AF-715841BB3355}" destId="{EFE63014-5BC9-4212-AA07-E2C98FE0190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1FBF15-B468-4650-907E-A73B4B3DEC59}">
      <dsp:nvSpPr>
        <dsp:cNvPr id="0" name=""/>
        <dsp:cNvSpPr/>
      </dsp:nvSpPr>
      <dsp:spPr>
        <a:xfrm>
          <a:off x="0" y="447126"/>
          <a:ext cx="11551085" cy="5973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Mrs. Shah – Class Teacher.</a:t>
          </a:r>
        </a:p>
      </dsp:txBody>
      <dsp:txXfrm>
        <a:off x="29160" y="476286"/>
        <a:ext cx="11492765" cy="539033"/>
      </dsp:txXfrm>
    </dsp:sp>
    <dsp:sp modelId="{BE988925-9D7E-4000-AC33-8C943BE8FF5A}">
      <dsp:nvSpPr>
        <dsp:cNvPr id="0" name=""/>
        <dsp:cNvSpPr/>
      </dsp:nvSpPr>
      <dsp:spPr>
        <a:xfrm>
          <a:off x="0" y="1066912"/>
          <a:ext cx="11551085" cy="5973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Mrs. Matthews – Teaching Assistant.</a:t>
          </a:r>
        </a:p>
      </dsp:txBody>
      <dsp:txXfrm>
        <a:off x="29160" y="1096072"/>
        <a:ext cx="11492765" cy="539033"/>
      </dsp:txXfrm>
    </dsp:sp>
    <dsp:sp modelId="{209FB036-8409-4449-B6F0-C848961E95F0}">
      <dsp:nvSpPr>
        <dsp:cNvPr id="0" name=""/>
        <dsp:cNvSpPr/>
      </dsp:nvSpPr>
      <dsp:spPr>
        <a:xfrm>
          <a:off x="0" y="1592947"/>
          <a:ext cx="11551085" cy="5973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Miss Lewis – Apprentice Teaching Assistant. </a:t>
          </a:r>
        </a:p>
      </dsp:txBody>
      <dsp:txXfrm>
        <a:off x="29160" y="1622107"/>
        <a:ext cx="11492765" cy="539033"/>
      </dsp:txXfrm>
    </dsp:sp>
    <dsp:sp modelId="{EFE63014-5BC9-4212-AA07-E2C98FE01901}">
      <dsp:nvSpPr>
        <dsp:cNvPr id="0" name=""/>
        <dsp:cNvSpPr/>
      </dsp:nvSpPr>
      <dsp:spPr>
        <a:xfrm>
          <a:off x="0" y="2313442"/>
          <a:ext cx="11551085" cy="1663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6747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We will be available for brief conversations after school at the door.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We will always be happy to make appointments (via the school office) to meet parents before or after school if necessary.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If there are any urgent messages during the school day, please contact the school office</a:t>
          </a:r>
          <a:r>
            <a:rPr lang="en-US" sz="2800" kern="1200" dirty="0"/>
            <a:t>.</a:t>
          </a:r>
        </a:p>
      </dsp:txBody>
      <dsp:txXfrm>
        <a:off x="0" y="2313442"/>
        <a:ext cx="11551085" cy="1663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61DA4-A30C-4810-B70A-BFE0E71BB2E3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99171-DBC3-4B9E-B696-A710E53325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4068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E99171-DBC3-4B9E-B696-A710E53325A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1769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1D0A2-483D-CC03-3003-B6F0A2849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8CF4EF-BDFF-1A25-EA4E-0D3F7FB77B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81043C-5BE6-A0D0-13F0-82B3454406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A84371-3515-A76C-D6FE-B5B7C39753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E99171-DBC3-4B9E-B696-A710E53325A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059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373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213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1700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48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705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8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5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031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4054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424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6705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2345051-2045-45DA-935E-2E3CA1A69ADC}" type="datetimeFigureOut">
              <a:rPr lang="en-US" smtClean="0"/>
              <a:t>9/19/2025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52079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6825245-1EAA-5FD2-D96B-E574B6EF49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6275" y="5252936"/>
            <a:ext cx="9679449" cy="654610"/>
          </a:xfrm>
        </p:spPr>
        <p:txBody>
          <a:bodyPr anchor="ctr">
            <a:normAutofit fontScale="92500" lnSpcReduction="10000"/>
          </a:bodyPr>
          <a:lstStyle/>
          <a:p>
            <a:pPr algn="l">
              <a:spcAft>
                <a:spcPts val="600"/>
              </a:spcAft>
            </a:pPr>
            <a:r>
              <a:rPr lang="en-US" sz="4400" b="1" dirty="0">
                <a:solidFill>
                  <a:srgbClr val="FFFFFF"/>
                </a:solidFill>
              </a:rPr>
              <a:t>Welcome to Year 2</a:t>
            </a:r>
            <a:endParaRPr lang="en-GB" sz="4400" b="1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CB0AA6-44C6-675B-0885-0F4D019B19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905" y="820991"/>
            <a:ext cx="10128190" cy="2608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8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D4FAC-D469-755D-92AA-A2C227856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B2C358D-5116-E95E-B1EC-F4152FAAF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9519" y="4927713"/>
            <a:ext cx="6924804" cy="1347805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The Year 2 Team</a:t>
            </a:r>
            <a:endParaRPr lang="en-GB" sz="6000" b="1" dirty="0">
              <a:solidFill>
                <a:srgbClr val="FFFFFF"/>
              </a:solidFill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B0BAF83-2702-AB1D-DE10-60A4AFF842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8566409"/>
              </p:ext>
            </p:extLst>
          </p:nvPr>
        </p:nvGraphicFramePr>
        <p:xfrm>
          <a:off x="198328" y="205401"/>
          <a:ext cx="11551085" cy="4647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4716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83187B-92DF-C526-DE19-80B3F2276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359976E-5F8C-2A95-B132-70D665F3E4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2168" y="5004949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Routines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6302A6F-77A3-8CFE-F721-0C956FF0DEB7}"/>
              </a:ext>
            </a:extLst>
          </p:cNvPr>
          <p:cNvSpPr txBox="1">
            <a:spLocks/>
          </p:cNvSpPr>
          <p:nvPr/>
        </p:nvSpPr>
        <p:spPr>
          <a:xfrm>
            <a:off x="158663" y="143466"/>
            <a:ext cx="11649204" cy="411680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Gates open at 8.30am - children can be dropped off at the door.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Pick up time is 3.15pm.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Children can wear PE kit on PE days – which are Mondays and Tuesdays.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This half term, Forest School will be on Fridays.  Please ensure children have wellies and a coat.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Please bring a water bottle and a coat in every day.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Year 2 have fruit or vegetables provided at break time, so they do not need to bring a snack – however, if you prefer to provide your child with a snack – it should be a piece of fruit or vegetable </a:t>
            </a:r>
            <a:r>
              <a:rPr lang="en-US" sz="8800" b="1" dirty="0"/>
              <a:t>only</a:t>
            </a:r>
            <a:r>
              <a:rPr lang="en-US" sz="8800" dirty="0"/>
              <a:t>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8800" dirty="0"/>
              <a:t>Thank you for making sure </a:t>
            </a:r>
            <a:r>
              <a:rPr lang="en-US" sz="8800" b="1" dirty="0"/>
              <a:t>EVERYTHING </a:t>
            </a:r>
            <a:r>
              <a:rPr lang="en-US" sz="8800" dirty="0"/>
              <a:t>is labelled – including lunch bags, water bottles and clothing</a:t>
            </a:r>
            <a:r>
              <a:rPr lang="en-US" sz="5200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52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52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32159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50B17E-CF7E-3E02-E918-0AFD1D06B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19BCC3-AB94-6F8A-FEC0-752FDF0AC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481" y="5052505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Uniform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5EC1DFF-378C-D586-A95F-E9AC9C8936DF}"/>
              </a:ext>
            </a:extLst>
          </p:cNvPr>
          <p:cNvSpPr txBox="1">
            <a:spLocks/>
          </p:cNvSpPr>
          <p:nvPr/>
        </p:nvSpPr>
        <p:spPr>
          <a:xfrm>
            <a:off x="542796" y="275573"/>
            <a:ext cx="11649204" cy="404214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Green polo shirt with or without crest.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Grey pinafore or skirt.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Grey trousers or shorts, not cargo shorts. 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School V-neck or round neck school jumper. School cardigan can be worn. 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Grey or black socks/tights.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Black shoes (not trainers).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Wellington boots for Forest School.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In warmer weather, a green gingham dress is allowed.</a:t>
            </a:r>
          </a:p>
        </p:txBody>
      </p:sp>
    </p:spTree>
    <p:extLst>
      <p:ext uri="{BB962C8B-B14F-4D97-AF65-F5344CB8AC3E}">
        <p14:creationId xmlns:p14="http://schemas.microsoft.com/office/powerpoint/2010/main" val="130547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9EA330-52F2-F9B1-5287-C4A45C56D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071B3D6-2015-DBCE-E8CD-17A821A8C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2479" y="4979897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PE kit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AE468E0-9061-99A8-C670-4C34B9885947}"/>
              </a:ext>
            </a:extLst>
          </p:cNvPr>
          <p:cNvSpPr txBox="1">
            <a:spLocks/>
          </p:cNvSpPr>
          <p:nvPr/>
        </p:nvSpPr>
        <p:spPr>
          <a:xfrm>
            <a:off x="271398" y="387305"/>
            <a:ext cx="11649204" cy="3880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Either plain green round neck or school round neck t-shirt (available through our uniform website).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Plain black shorts only.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Trainers.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In the winter, a plain black jumper and jogging bottoms.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White, black or grey socks.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Tight leggings and cycling shorts are not permitted.</a:t>
            </a:r>
          </a:p>
        </p:txBody>
      </p:sp>
    </p:spTree>
    <p:extLst>
      <p:ext uri="{BB962C8B-B14F-4D97-AF65-F5344CB8AC3E}">
        <p14:creationId xmlns:p14="http://schemas.microsoft.com/office/powerpoint/2010/main" val="534384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B48459-EB72-0755-9B70-66768B8E6F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6043A3-6E75-736C-FE0B-8DCDF87056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7533" y="4930126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Curriculum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AA0A71F-1100-057B-B2CD-4D26C44C7CFE}"/>
              </a:ext>
            </a:extLst>
          </p:cNvPr>
          <p:cNvSpPr txBox="1">
            <a:spLocks/>
          </p:cNvSpPr>
          <p:nvPr/>
        </p:nvSpPr>
        <p:spPr>
          <a:xfrm>
            <a:off x="271398" y="437409"/>
            <a:ext cx="11649204" cy="3880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b="1" u="sng" dirty="0"/>
              <a:t>We have some very exciting topics in Year 2.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dirty="0"/>
              <a:t>History – Schools in the past vs the present, the history of flight, kings, queens and castles.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dirty="0"/>
              <a:t>Geography – Similarities and differences between UK and Kenya, human and physical features, Jurassic coast and coastal living.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dirty="0"/>
              <a:t>Science – Living things and habitats, animals including humans, growing plants, everyday materials.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dirty="0"/>
              <a:t>RE – Christianity, Islam, Buddhism.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4200" dirty="0"/>
              <a:t>RSE – Family and relationships, health and wellbeing, safety and changing body, economic wellbeing, citizenship.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endParaRPr lang="en-US" dirty="0"/>
          </a:p>
          <a:p>
            <a:pPr marL="914400" lvl="1" indent="-457200" fontAlgn="t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559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825363-0104-94C6-AEE7-C19E368FC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D22C8FC-E136-6FEF-7B8A-4CC9597116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7637" y="5079886"/>
            <a:ext cx="6924804" cy="1368086"/>
          </a:xfrm>
        </p:spPr>
        <p:txBody>
          <a:bodyPr anchor="ctr">
            <a:normAutofit fontScale="85000" lnSpcReduction="2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Curriculum in Year 2 - continued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5855C23-76C5-895F-D32D-7B5CEF5E3AD6}"/>
              </a:ext>
            </a:extLst>
          </p:cNvPr>
          <p:cNvSpPr txBox="1">
            <a:spLocks/>
          </p:cNvSpPr>
          <p:nvPr/>
        </p:nvSpPr>
        <p:spPr>
          <a:xfrm>
            <a:off x="175366" y="410028"/>
            <a:ext cx="11649204" cy="3880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8000" dirty="0"/>
              <a:t>Computing – Computing systems and networks, programming, creating media, data handling.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8000" dirty="0"/>
              <a:t>DT – Food balanced diets, Christmas gifts, moving monsters, mechanisms, pouches, baby bears chair.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8000" dirty="0"/>
              <a:t>Art – Explore and draw, mono prints, architecture, expressive painting, stick transformation project, music and art.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8000" dirty="0"/>
              <a:t>PE – Dance, ball skills, gymnastics, athletics.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8000" dirty="0"/>
              <a:t>Music – Tony Chestnut, Carnival of the Animals, Grandma rap, Shostakovich, </a:t>
            </a:r>
            <a:r>
              <a:rPr lang="en-GB" sz="8000" dirty="0"/>
              <a:t>Charlie Chaplin, Tanczymy Labada.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8000" dirty="0"/>
              <a:t>Forest school – Flora and fauna, seasons, great outdoors and growth, shelter building, knots, using tools and fire.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GB" sz="8000" dirty="0"/>
              <a:t>Spanish – shapes, seasons, animals, instruments, I know how, little red riding hood.</a:t>
            </a:r>
          </a:p>
          <a:p>
            <a:pPr fontAlgn="base"/>
            <a:endParaRPr lang="en-GB" dirty="0"/>
          </a:p>
          <a:p>
            <a:pPr marL="457200" indent="-457200" fontAlgn="t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 fontAlgn="t">
              <a:buFont typeface="Arial" panose="020B0604020202020204" pitchFamily="34" charset="0"/>
              <a:buChar char="•"/>
            </a:pPr>
            <a:endParaRPr lang="en-US" dirty="0"/>
          </a:p>
          <a:p>
            <a:pPr marL="914400" lvl="1" indent="-457200" fontAlgn="t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864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EA8528-15AB-5F47-FB3B-7CD76435F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90C0C7F-A354-8A7A-4066-1FE3D47A60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Maths in Year 2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440E501-65E9-D0D8-89CA-40919DC6DB07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Use of practical resources.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Partition a number into tens and ones, e.g. 23 = 2 tens and 3 ones.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Add and subtract with exchanging.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Number bonds to 20.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Multiply and divide by 2, 5 and 10.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Fractions.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Money.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Time.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2D and 3D shapes.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1800" dirty="0"/>
              <a:t>Problem solving and reasoning.</a:t>
            </a:r>
          </a:p>
        </p:txBody>
      </p:sp>
    </p:spTree>
    <p:extLst>
      <p:ext uri="{BB962C8B-B14F-4D97-AF65-F5344CB8AC3E}">
        <p14:creationId xmlns:p14="http://schemas.microsoft.com/office/powerpoint/2010/main" val="1822784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FAD453-D36E-5D2F-14E3-0C605AFE1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B8FB895-AB79-C6B1-2535-34037FD244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 fontScale="85000" lnSpcReduction="2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Maths – how to help at home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18D230B-937D-CDCC-5640-371EA596AEEC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Complete weekly maths homework.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Times tables practice – TTRS – logins will be given out.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Telling the time – o’clock, quarter past, half past, quarter to, 5 minutes.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Using money.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Talk about maths during real life events, e.g. cooking, measuring.</a:t>
            </a:r>
          </a:p>
        </p:txBody>
      </p:sp>
    </p:spTree>
    <p:extLst>
      <p:ext uri="{BB962C8B-B14F-4D97-AF65-F5344CB8AC3E}">
        <p14:creationId xmlns:p14="http://schemas.microsoft.com/office/powerpoint/2010/main" val="3512666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BAB659-DBFD-E0B7-DADC-26B27455D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09D53B4D-DE74-61F2-B614-4B520C5BAB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Reading in Year 2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CB231F2-3C52-E93E-AB41-9BA4CA3F23CE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1:1 reading, group reading, whole class reading.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Fluent reading.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Check what they have read makes sense.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Re-tell what they have read.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Explain what they have read.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Answer questions about what they have read.</a:t>
            </a:r>
          </a:p>
        </p:txBody>
      </p:sp>
    </p:spTree>
    <p:extLst>
      <p:ext uri="{BB962C8B-B14F-4D97-AF65-F5344CB8AC3E}">
        <p14:creationId xmlns:p14="http://schemas.microsoft.com/office/powerpoint/2010/main" val="3468607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E51CEC-2F28-F939-A709-8D6A7BE0A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9B6762D-2EF4-769C-0CEE-11D363AC5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 fontScale="85000" lnSpcReduction="2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Reading – how to help at home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BA587FF-1F34-0D81-85F2-F38F11CFC543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Regular reading at home.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Hear your child read and read to your child, a variety of texts, e.g. recipes, shopping lists, games instructions, newspapers.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Talk to your child about what they have read.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Discuss new words and their meanings.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Predict what might happen next.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dirty="0"/>
              <a:t>Reading has a huge influence on children’s writing.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180718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47CA8A-3AD9-6775-4156-210922AAB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E66F9FB-643B-DE3C-DC57-FFE37258A2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Writing in Year 2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483BE75-46E8-4620-5FCA-C6F1018CBECA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Capital letters, full stops, other punctuation, e.g. exclamation marks, question marks, commas.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Conjunctions – or, and, but, when, if, that, because.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Present tense and past tense, e.g. I jump, I jumped.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Using phonics to spell words.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Spell the Year 1 and Year 2 Common Exception words.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Form letters and numbers correctly and at the correct height.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2400" dirty="0"/>
              <a:t>Spaces between words.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92680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756902-BDF5-721E-B160-77624E143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C33F495-3251-577E-A32E-F7774A6AC5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 fontScale="85000" lnSpcReduction="2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Writing – how to help at home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E0E1312-B773-CE13-BA77-3350E7DD76B9}"/>
              </a:ext>
            </a:extLst>
          </p:cNvPr>
          <p:cNvSpPr txBox="1">
            <a:spLocks/>
          </p:cNvSpPr>
          <p:nvPr/>
        </p:nvSpPr>
        <p:spPr>
          <a:xfrm>
            <a:off x="271398" y="150312"/>
            <a:ext cx="11649204" cy="43340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Spelling homework.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Handwriting – forming letters correctly.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Encourage your child to make shopping lists, keep a diary, send letters/postcards to family and friends, write stories.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600" dirty="0"/>
              <a:t>Encourage your child to take part in school writing competitions.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662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F38B7C-A722-BF3C-1EF8-33FB6BECF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0BB04B4-F5DC-56A2-A64D-99A81C2C06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4486" y="5042087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Homework</a:t>
            </a:r>
            <a:endParaRPr lang="en-GB" sz="6000" b="1" dirty="0">
              <a:solidFill>
                <a:srgbClr val="FFFFFF"/>
              </a:solidFill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73B5CED-901E-322A-E0D6-27B9700771B5}"/>
              </a:ext>
            </a:extLst>
          </p:cNvPr>
          <p:cNvSpPr txBox="1">
            <a:spLocks/>
          </p:cNvSpPr>
          <p:nvPr/>
        </p:nvSpPr>
        <p:spPr>
          <a:xfrm>
            <a:off x="0" y="150311"/>
            <a:ext cx="12192000" cy="48917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Homework is sent out on a Friday and is due back on Wednesday.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There will be maths homework, set via Doodle, and a spellings sheet.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Spellings are sent out on Friday and will be tested on Wednesday.</a:t>
            </a:r>
          </a:p>
          <a:p>
            <a:pPr marL="457200" indent="-457200" fontAlgn="t">
              <a:buFont typeface="Arial" panose="020B0604020202020204" pitchFamily="34" charset="0"/>
              <a:buChar char="•"/>
            </a:pPr>
            <a:r>
              <a:rPr lang="en-US" sz="3200" dirty="0"/>
              <a:t>Reading – the recommended amount is 10 – 15 minutes per day. Reading books and records will be sent out weekly.  You should record their reading in their reading record book (there must be at least 3 entries per week).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422637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39A8A9-4778-1879-6BB7-75229763E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39540D14-C6F5-4AAB-05D9-822027D885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3598" y="1472169"/>
            <a:ext cx="6924804" cy="1368086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Any questions?</a:t>
            </a:r>
            <a:endParaRPr lang="en-GB" sz="6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638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4037C8-53EE-C26A-6F57-F31A9EDA6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017B8BB-B322-5A7C-6997-9F7071868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121" y="329169"/>
            <a:ext cx="11570917" cy="3967258"/>
          </a:xfrm>
        </p:spPr>
        <p:txBody>
          <a:bodyPr anchor="ctr">
            <a:normAutofit fontScale="62500" lnSpcReduction="20000"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</a:rPr>
              <a:t>Thank you!</a:t>
            </a:r>
          </a:p>
          <a:p>
            <a:pPr algn="ctr"/>
            <a:endParaRPr lang="en-US" sz="6000" b="1" dirty="0">
              <a:solidFill>
                <a:srgbClr val="FFFFFF"/>
              </a:solidFill>
            </a:endParaRPr>
          </a:p>
          <a:p>
            <a:pPr algn="ctr"/>
            <a:r>
              <a:rPr lang="en-US" sz="6000" dirty="0">
                <a:solidFill>
                  <a:srgbClr val="FFFFFF"/>
                </a:solidFill>
              </a:rPr>
              <a:t>We really appreciate your support and we look forward to a fantastic year ahead with your children.</a:t>
            </a:r>
          </a:p>
          <a:p>
            <a:pPr algn="ctr"/>
            <a:endParaRPr lang="en-US" sz="6000" dirty="0">
              <a:solidFill>
                <a:srgbClr val="FFFFFF"/>
              </a:solidFill>
            </a:endParaRPr>
          </a:p>
          <a:p>
            <a:pPr algn="ctr"/>
            <a:r>
              <a:rPr lang="en-US" sz="6000" dirty="0">
                <a:solidFill>
                  <a:srgbClr val="FFFFFF"/>
                </a:solidFill>
              </a:rPr>
              <a:t>If you have any concerns, please do not hesitate to speak to us at the end of the day, send a message with your child, or get in touch via the office.</a:t>
            </a:r>
            <a:endParaRPr lang="en-GB" sz="6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5018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0d545c5-4a2e-4319-b1eb-632b611914a4" xsi:nil="true"/>
    <lcf76f155ced4ddcb4097134ff3c332f xmlns="28829d87-650f-43ff-81c2-dc304c693a0c">
      <Terms xmlns="http://schemas.microsoft.com/office/infopath/2007/PartnerControls"/>
    </lcf76f155ced4ddcb4097134ff3c332f>
    <SharedWithUsers xmlns="a0d545c5-4a2e-4319-b1eb-632b611914a4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9662C9D3106646947514E21E17593A" ma:contentTypeVersion="18" ma:contentTypeDescription="Create a new document." ma:contentTypeScope="" ma:versionID="63a9de4a0ea258a0c89f36271da7d905">
  <xsd:schema xmlns:xsd="http://www.w3.org/2001/XMLSchema" xmlns:xs="http://www.w3.org/2001/XMLSchema" xmlns:p="http://schemas.microsoft.com/office/2006/metadata/properties" xmlns:ns2="a0d545c5-4a2e-4319-b1eb-632b611914a4" xmlns:ns3="28829d87-650f-43ff-81c2-dc304c693a0c" targetNamespace="http://schemas.microsoft.com/office/2006/metadata/properties" ma:root="true" ma:fieldsID="d8bcd5585a150fc39131855ed88dff7d" ns2:_="" ns3:_="">
    <xsd:import namespace="a0d545c5-4a2e-4319-b1eb-632b611914a4"/>
    <xsd:import namespace="28829d87-650f-43ff-81c2-dc304c693a0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d545c5-4a2e-4319-b1eb-632b611914a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047aa368-31a3-4494-a788-bb63eedaa541}" ma:internalName="TaxCatchAll" ma:showField="CatchAllData" ma:web="a0d545c5-4a2e-4319-b1eb-632b611914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829d87-650f-43ff-81c2-dc304c693a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a39136c-ea3c-4676-978d-e94f436d3a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6328F6-E3A5-4F49-A7F2-6B501E2DC06B}">
  <ds:schemaRefs>
    <ds:schemaRef ds:uri="http://schemas.microsoft.com/office/2006/metadata/properties"/>
    <ds:schemaRef ds:uri="http://schemas.microsoft.com/office/infopath/2007/PartnerControls"/>
    <ds:schemaRef ds:uri="a0d545c5-4a2e-4319-b1eb-632b611914a4"/>
    <ds:schemaRef ds:uri="28829d87-650f-43ff-81c2-dc304c693a0c"/>
  </ds:schemaRefs>
</ds:datastoreItem>
</file>

<file path=customXml/itemProps2.xml><?xml version="1.0" encoding="utf-8"?>
<ds:datastoreItem xmlns:ds="http://schemas.openxmlformats.org/officeDocument/2006/customXml" ds:itemID="{5BF2A857-79B2-45E9-AE7B-7AE524AC64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9A5373-2361-4322-8769-DC21677F91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d545c5-4a2e-4319-b1eb-632b611914a4"/>
    <ds:schemaRef ds:uri="28829d87-650f-43ff-81c2-dc304c693a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1106</Words>
  <Application>Microsoft Office PowerPoint</Application>
  <PresentationFormat>Widescreen</PresentationFormat>
  <Paragraphs>107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Tw Cen MT</vt:lpstr>
      <vt:lpstr>Tw Cen MT Condensed</vt:lpstr>
      <vt:lpstr>Wingdings 3</vt:lpstr>
      <vt:lpstr>Integral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Preeti Shah</dc:creator>
  <cp:lastModifiedBy>Preeti Shah</cp:lastModifiedBy>
  <cp:revision>2</cp:revision>
  <dcterms:created xsi:type="dcterms:W3CDTF">2025-09-01T14:37:18Z</dcterms:created>
  <dcterms:modified xsi:type="dcterms:W3CDTF">2025-09-19T15:41:58Z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0x010100489662C9D3106646947514E21E17593A</vt:lpwstr>
  </property>
  <property fmtid="{D5CDD505-2E9C-101B-9397-08002B2CF9AE}" pid="3" name="Order">
    <vt:r8>341600</vt:r8>
  </property>
  <property fmtid="{D5CDD505-2E9C-101B-9397-08002B2CF9AE}" pid="4" name="TriggerFlowInfo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MediaServiceImageTags">
    <vt:lpwstr/>
  </property>
</Properties>
</file>